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8" r:id="rId5"/>
    <p:sldMasterId id="2147483861" r:id="rId6"/>
  </p:sldMasterIdLst>
  <p:notesMasterIdLst>
    <p:notesMasterId r:id="rId30"/>
  </p:notesMasterIdLst>
  <p:handoutMasterIdLst>
    <p:handoutMasterId r:id="rId31"/>
  </p:handoutMasterIdLst>
  <p:sldIdLst>
    <p:sldId id="397" r:id="rId7"/>
    <p:sldId id="464" r:id="rId8"/>
    <p:sldId id="421" r:id="rId9"/>
    <p:sldId id="422" r:id="rId10"/>
    <p:sldId id="466" r:id="rId11"/>
    <p:sldId id="465" r:id="rId12"/>
    <p:sldId id="459" r:id="rId13"/>
    <p:sldId id="460" r:id="rId14"/>
    <p:sldId id="418" r:id="rId15"/>
    <p:sldId id="424" r:id="rId16"/>
    <p:sldId id="355" r:id="rId17"/>
    <p:sldId id="448" r:id="rId18"/>
    <p:sldId id="467" r:id="rId19"/>
    <p:sldId id="468" r:id="rId20"/>
    <p:sldId id="469" r:id="rId21"/>
    <p:sldId id="433" r:id="rId22"/>
    <p:sldId id="427" r:id="rId23"/>
    <p:sldId id="434" r:id="rId24"/>
    <p:sldId id="435" r:id="rId25"/>
    <p:sldId id="360" r:id="rId26"/>
    <p:sldId id="462" r:id="rId27"/>
    <p:sldId id="463" r:id="rId28"/>
    <p:sldId id="289" r:id="rId29"/>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51" autoAdjust="0"/>
    <p:restoredTop sz="55299" autoAdjust="0"/>
  </p:normalViewPr>
  <p:slideViewPr>
    <p:cSldViewPr snapToGrid="0" snapToObjects="1" showGuides="1">
      <p:cViewPr varScale="1">
        <p:scale>
          <a:sx n="63" d="100"/>
          <a:sy n="63" d="100"/>
        </p:scale>
        <p:origin x="843" y="58"/>
      </p:cViewPr>
      <p:guideLst>
        <p:guide orient="horz" pos="1620"/>
        <p:guide pos="2880"/>
      </p:guideLst>
    </p:cSldViewPr>
  </p:slideViewPr>
  <p:outlineViewPr>
    <p:cViewPr>
      <p:scale>
        <a:sx n="33" d="100"/>
        <a:sy n="33" d="100"/>
      </p:scale>
      <p:origin x="0" y="-15024"/>
    </p:cViewPr>
  </p:outlineViewPr>
  <p:notesTextViewPr>
    <p:cViewPr>
      <p:scale>
        <a:sx n="1" d="1"/>
        <a:sy n="1" d="1"/>
      </p:scale>
      <p:origin x="0" y="0"/>
    </p:cViewPr>
  </p:notesTextViewPr>
  <p:sorterViewPr>
    <p:cViewPr varScale="1">
      <p:scale>
        <a:sx n="1" d="1"/>
        <a:sy n="1" d="1"/>
      </p:scale>
      <p:origin x="0" y="-1602"/>
    </p:cViewPr>
  </p:sorterViewPr>
  <p:notesViewPr>
    <p:cSldViewPr snapToGrid="0" snapToObjects="1" showGuides="1">
      <p:cViewPr varScale="1">
        <p:scale>
          <a:sx n="78" d="100"/>
          <a:sy n="78" d="100"/>
        </p:scale>
        <p:origin x="221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4336C7-B699-BE43-9D7A-6594CBB18593}"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CFE78951-CA51-CD44-8A92-0209A5410D64}">
      <dgm:prSet custT="1"/>
      <dgm:spPr>
        <a:solidFill>
          <a:schemeClr val="bg1"/>
        </a:solidFill>
      </dgm:spPr>
      <dgm:t>
        <a:bodyPr/>
        <a:lstStyle/>
        <a:p>
          <a:pPr rtl="0"/>
          <a:r>
            <a:rPr lang="en-US" sz="1800" b="1" dirty="0" err="1">
              <a:solidFill>
                <a:schemeClr val="bg2"/>
              </a:solidFill>
            </a:rPr>
            <a:t>Polygot</a:t>
          </a:r>
          <a:r>
            <a:rPr lang="en-US" sz="1800" b="1" dirty="0">
              <a:solidFill>
                <a:schemeClr val="bg2"/>
              </a:solidFill>
            </a:rPr>
            <a:t> Language Support</a:t>
          </a:r>
        </a:p>
      </dgm:t>
    </dgm:pt>
    <dgm:pt modelId="{2468A33B-02C9-A043-9038-7062A1413470}" type="parTrans" cxnId="{E8A5339C-0280-544D-B029-B0248D70A66A}">
      <dgm:prSet/>
      <dgm:spPr/>
      <dgm:t>
        <a:bodyPr/>
        <a:lstStyle/>
        <a:p>
          <a:endParaRPr lang="en-US" sz="1400">
            <a:solidFill>
              <a:schemeClr val="bg2"/>
            </a:solidFill>
          </a:endParaRPr>
        </a:p>
      </dgm:t>
    </dgm:pt>
    <dgm:pt modelId="{7A9E6A0A-067F-784D-9DDB-FE69FDC616B1}" type="sibTrans" cxnId="{E8A5339C-0280-544D-B029-B0248D70A66A}">
      <dgm:prSet/>
      <dgm:spPr/>
      <dgm:t>
        <a:bodyPr/>
        <a:lstStyle/>
        <a:p>
          <a:endParaRPr lang="en-US" sz="1400">
            <a:solidFill>
              <a:schemeClr val="bg2"/>
            </a:solidFill>
          </a:endParaRPr>
        </a:p>
      </dgm:t>
    </dgm:pt>
    <dgm:pt modelId="{816C049B-3995-1C40-80F6-1D84C8C2C5E3}">
      <dgm:prSet custT="1"/>
      <dgm:spPr>
        <a:solidFill>
          <a:schemeClr val="bg1"/>
        </a:solidFill>
      </dgm:spPr>
      <dgm:t>
        <a:bodyPr/>
        <a:lstStyle/>
        <a:p>
          <a:pPr rtl="0"/>
          <a:r>
            <a:rPr lang="en-US" sz="1800" b="1" dirty="0">
              <a:solidFill>
                <a:schemeClr val="bg2"/>
              </a:solidFill>
            </a:rPr>
            <a:t>Built in Browser Based IDE or          Bring your own editor</a:t>
          </a:r>
        </a:p>
      </dgm:t>
    </dgm:pt>
    <dgm:pt modelId="{69452F8F-6059-F643-81DE-DE1234A7C01E}" type="parTrans" cxnId="{2BC670FE-D4A1-2A40-BC18-1D2843CDC6B0}">
      <dgm:prSet/>
      <dgm:spPr/>
      <dgm:t>
        <a:bodyPr/>
        <a:lstStyle/>
        <a:p>
          <a:endParaRPr lang="en-US" sz="1400">
            <a:solidFill>
              <a:schemeClr val="bg2"/>
            </a:solidFill>
          </a:endParaRPr>
        </a:p>
      </dgm:t>
    </dgm:pt>
    <dgm:pt modelId="{8F69B1C4-10AE-2741-B702-0AA3292CFE21}" type="sibTrans" cxnId="{2BC670FE-D4A1-2A40-BC18-1D2843CDC6B0}">
      <dgm:prSet/>
      <dgm:spPr/>
      <dgm:t>
        <a:bodyPr/>
        <a:lstStyle/>
        <a:p>
          <a:endParaRPr lang="en-US" sz="1400">
            <a:solidFill>
              <a:schemeClr val="bg2"/>
            </a:solidFill>
          </a:endParaRPr>
        </a:p>
      </dgm:t>
    </dgm:pt>
    <dgm:pt modelId="{947984E5-BB8C-0642-B20C-9AB6A8873715}">
      <dgm:prSet custT="1"/>
      <dgm:spPr>
        <a:solidFill>
          <a:schemeClr val="bg1"/>
        </a:solidFill>
      </dgm:spPr>
      <dgm:t>
        <a:bodyPr/>
        <a:lstStyle/>
        <a:p>
          <a:pPr rtl="0"/>
          <a:r>
            <a:rPr lang="en-US" sz="1800" b="1" dirty="0">
              <a:solidFill>
                <a:schemeClr val="bg2"/>
              </a:solidFill>
            </a:rPr>
            <a:t>Fast Inner Loop capability</a:t>
          </a:r>
        </a:p>
      </dgm:t>
    </dgm:pt>
    <dgm:pt modelId="{A4928291-1D43-164F-AFC8-E18E1BDEEDEC}" type="parTrans" cxnId="{05D8EA17-80CD-4544-AE3D-702307C8C691}">
      <dgm:prSet/>
      <dgm:spPr/>
      <dgm:t>
        <a:bodyPr/>
        <a:lstStyle/>
        <a:p>
          <a:endParaRPr lang="en-US" sz="1400">
            <a:solidFill>
              <a:schemeClr val="bg2"/>
            </a:solidFill>
          </a:endParaRPr>
        </a:p>
      </dgm:t>
    </dgm:pt>
    <dgm:pt modelId="{C735E26B-EF6E-0745-A268-0C087CFFC452}" type="sibTrans" cxnId="{05D8EA17-80CD-4544-AE3D-702307C8C691}">
      <dgm:prSet/>
      <dgm:spPr/>
      <dgm:t>
        <a:bodyPr/>
        <a:lstStyle/>
        <a:p>
          <a:endParaRPr lang="en-US" sz="1400">
            <a:solidFill>
              <a:schemeClr val="bg2"/>
            </a:solidFill>
          </a:endParaRPr>
        </a:p>
      </dgm:t>
    </dgm:pt>
    <dgm:pt modelId="{8BE10C9C-C2DA-7C4A-950F-C0EC8F95E51F}">
      <dgm:prSet custT="1"/>
      <dgm:spPr>
        <a:solidFill>
          <a:schemeClr val="bg1"/>
        </a:solidFill>
      </dgm:spPr>
      <dgm:t>
        <a:bodyPr/>
        <a:lstStyle/>
        <a:p>
          <a:pPr rtl="0"/>
          <a:r>
            <a:rPr lang="en-US" sz="1800" b="1" dirty="0">
              <a:solidFill>
                <a:schemeClr val="bg2"/>
              </a:solidFill>
            </a:rPr>
            <a:t>End to end development via containers</a:t>
          </a:r>
        </a:p>
      </dgm:t>
    </dgm:pt>
    <dgm:pt modelId="{FCCB8C9A-D49C-8047-BE47-5EFF1E002F87}" type="parTrans" cxnId="{35D19C30-1D23-F942-9F70-9F9DBEEC003F}">
      <dgm:prSet/>
      <dgm:spPr/>
      <dgm:t>
        <a:bodyPr/>
        <a:lstStyle/>
        <a:p>
          <a:endParaRPr lang="en-US" sz="1400">
            <a:solidFill>
              <a:schemeClr val="bg2"/>
            </a:solidFill>
          </a:endParaRPr>
        </a:p>
      </dgm:t>
    </dgm:pt>
    <dgm:pt modelId="{492C0C7D-94ED-3A46-A239-125C4C44D93C}" type="sibTrans" cxnId="{35D19C30-1D23-F942-9F70-9F9DBEEC003F}">
      <dgm:prSet/>
      <dgm:spPr/>
      <dgm:t>
        <a:bodyPr/>
        <a:lstStyle/>
        <a:p>
          <a:endParaRPr lang="en-US" sz="1400">
            <a:solidFill>
              <a:schemeClr val="bg2"/>
            </a:solidFill>
          </a:endParaRPr>
        </a:p>
      </dgm:t>
    </dgm:pt>
    <dgm:pt modelId="{2197D85F-2284-AA46-8203-85017D25EEC2}">
      <dgm:prSet custT="1"/>
      <dgm:spPr>
        <a:solidFill>
          <a:schemeClr val="bg1"/>
        </a:solidFill>
      </dgm:spPr>
      <dgm:t>
        <a:bodyPr/>
        <a:lstStyle/>
        <a:p>
          <a:pPr rtl="0"/>
          <a:r>
            <a:rPr lang="en-US" sz="1800" b="1" dirty="0">
              <a:solidFill>
                <a:schemeClr val="bg2"/>
              </a:solidFill>
            </a:rPr>
            <a:t>Automated build and deployment</a:t>
          </a:r>
        </a:p>
      </dgm:t>
    </dgm:pt>
    <dgm:pt modelId="{738B6E35-5735-CB43-AD35-70B556A2472D}" type="parTrans" cxnId="{EF1B2A5F-0809-5045-9803-B2F9862B2170}">
      <dgm:prSet/>
      <dgm:spPr/>
      <dgm:t>
        <a:bodyPr/>
        <a:lstStyle/>
        <a:p>
          <a:endParaRPr lang="en-US" sz="1400">
            <a:solidFill>
              <a:schemeClr val="bg2"/>
            </a:solidFill>
          </a:endParaRPr>
        </a:p>
      </dgm:t>
    </dgm:pt>
    <dgm:pt modelId="{8F47773C-CD73-3849-B1D8-FF6B20F9C084}" type="sibTrans" cxnId="{EF1B2A5F-0809-5045-9803-B2F9862B2170}">
      <dgm:prSet/>
      <dgm:spPr/>
      <dgm:t>
        <a:bodyPr/>
        <a:lstStyle/>
        <a:p>
          <a:endParaRPr lang="en-US" sz="1400">
            <a:solidFill>
              <a:schemeClr val="bg2"/>
            </a:solidFill>
          </a:endParaRPr>
        </a:p>
      </dgm:t>
    </dgm:pt>
    <dgm:pt modelId="{8BFADE32-A549-8E48-8421-550D3D607084}">
      <dgm:prSet custT="1"/>
      <dgm:spPr>
        <a:solidFill>
          <a:schemeClr val="bg1"/>
        </a:solidFill>
      </dgm:spPr>
      <dgm:t>
        <a:bodyPr/>
        <a:lstStyle/>
        <a:p>
          <a:pPr rtl="0"/>
          <a:r>
            <a:rPr lang="en-US" sz="1800" b="1" dirty="0">
              <a:solidFill>
                <a:schemeClr val="bg2"/>
              </a:solidFill>
            </a:rPr>
            <a:t>Code Intelligence in Real Time</a:t>
          </a:r>
        </a:p>
      </dgm:t>
    </dgm:pt>
    <dgm:pt modelId="{6CCCC75C-4DE3-E54D-B681-54158A2A369A}" type="parTrans" cxnId="{4F9064CC-1468-B042-83B4-20830AC3236D}">
      <dgm:prSet/>
      <dgm:spPr/>
      <dgm:t>
        <a:bodyPr/>
        <a:lstStyle/>
        <a:p>
          <a:endParaRPr lang="en-US" sz="1400">
            <a:solidFill>
              <a:schemeClr val="bg2"/>
            </a:solidFill>
          </a:endParaRPr>
        </a:p>
      </dgm:t>
    </dgm:pt>
    <dgm:pt modelId="{0B798398-CDEE-5A45-96E6-74C551D76F23}" type="sibTrans" cxnId="{4F9064CC-1468-B042-83B4-20830AC3236D}">
      <dgm:prSet/>
      <dgm:spPr/>
      <dgm:t>
        <a:bodyPr/>
        <a:lstStyle/>
        <a:p>
          <a:endParaRPr lang="en-US" sz="1400">
            <a:solidFill>
              <a:schemeClr val="bg2"/>
            </a:solidFill>
          </a:endParaRPr>
        </a:p>
      </dgm:t>
    </dgm:pt>
    <dgm:pt modelId="{FA257543-71C6-E347-A402-54EEA7393E9A}" type="pres">
      <dgm:prSet presAssocID="{3A4336C7-B699-BE43-9D7A-6594CBB18593}" presName="diagram" presStyleCnt="0">
        <dgm:presLayoutVars>
          <dgm:dir/>
          <dgm:resizeHandles val="exact"/>
        </dgm:presLayoutVars>
      </dgm:prSet>
      <dgm:spPr/>
    </dgm:pt>
    <dgm:pt modelId="{5FE56FFD-A7A1-4B44-865C-867E85129A55}" type="pres">
      <dgm:prSet presAssocID="{CFE78951-CA51-CD44-8A92-0209A5410D64}" presName="node" presStyleLbl="node1" presStyleIdx="0" presStyleCnt="6">
        <dgm:presLayoutVars>
          <dgm:bulletEnabled val="1"/>
        </dgm:presLayoutVars>
      </dgm:prSet>
      <dgm:spPr/>
    </dgm:pt>
    <dgm:pt modelId="{9BF98742-5D6D-F849-BB85-DECEFE747AB9}" type="pres">
      <dgm:prSet presAssocID="{7A9E6A0A-067F-784D-9DDB-FE69FDC616B1}" presName="sibTrans" presStyleCnt="0"/>
      <dgm:spPr/>
    </dgm:pt>
    <dgm:pt modelId="{87E6F83D-3088-EB4C-8550-CC987A5DA31A}" type="pres">
      <dgm:prSet presAssocID="{816C049B-3995-1C40-80F6-1D84C8C2C5E3}" presName="node" presStyleLbl="node1" presStyleIdx="1" presStyleCnt="6">
        <dgm:presLayoutVars>
          <dgm:bulletEnabled val="1"/>
        </dgm:presLayoutVars>
      </dgm:prSet>
      <dgm:spPr/>
    </dgm:pt>
    <dgm:pt modelId="{0ABA6712-1A9F-FA47-9AB5-A4047DAEE77A}" type="pres">
      <dgm:prSet presAssocID="{8F69B1C4-10AE-2741-B702-0AA3292CFE21}" presName="sibTrans" presStyleCnt="0"/>
      <dgm:spPr/>
    </dgm:pt>
    <dgm:pt modelId="{43DFF733-48C0-0E48-B373-5EF5FEABEECC}" type="pres">
      <dgm:prSet presAssocID="{947984E5-BB8C-0642-B20C-9AB6A8873715}" presName="node" presStyleLbl="node1" presStyleIdx="2" presStyleCnt="6">
        <dgm:presLayoutVars>
          <dgm:bulletEnabled val="1"/>
        </dgm:presLayoutVars>
      </dgm:prSet>
      <dgm:spPr/>
    </dgm:pt>
    <dgm:pt modelId="{80F72711-3CB7-6A49-9825-34EB1737A998}" type="pres">
      <dgm:prSet presAssocID="{C735E26B-EF6E-0745-A268-0C087CFFC452}" presName="sibTrans" presStyleCnt="0"/>
      <dgm:spPr/>
    </dgm:pt>
    <dgm:pt modelId="{8BAD01DF-817A-A447-86CC-0165BCD386F2}" type="pres">
      <dgm:prSet presAssocID="{8BE10C9C-C2DA-7C4A-950F-C0EC8F95E51F}" presName="node" presStyleLbl="node1" presStyleIdx="3" presStyleCnt="6">
        <dgm:presLayoutVars>
          <dgm:bulletEnabled val="1"/>
        </dgm:presLayoutVars>
      </dgm:prSet>
      <dgm:spPr/>
    </dgm:pt>
    <dgm:pt modelId="{B3F45A48-720F-5A45-8FCE-D14782BDE4DE}" type="pres">
      <dgm:prSet presAssocID="{492C0C7D-94ED-3A46-A239-125C4C44D93C}" presName="sibTrans" presStyleCnt="0"/>
      <dgm:spPr/>
    </dgm:pt>
    <dgm:pt modelId="{2D21B9C6-9408-AC43-9784-2290FB944106}" type="pres">
      <dgm:prSet presAssocID="{2197D85F-2284-AA46-8203-85017D25EEC2}" presName="node" presStyleLbl="node1" presStyleIdx="4" presStyleCnt="6">
        <dgm:presLayoutVars>
          <dgm:bulletEnabled val="1"/>
        </dgm:presLayoutVars>
      </dgm:prSet>
      <dgm:spPr/>
    </dgm:pt>
    <dgm:pt modelId="{E4AC6FF8-E3BB-2C49-AB70-3E6EC48DBBA3}" type="pres">
      <dgm:prSet presAssocID="{8F47773C-CD73-3849-B1D8-FF6B20F9C084}" presName="sibTrans" presStyleCnt="0"/>
      <dgm:spPr/>
    </dgm:pt>
    <dgm:pt modelId="{DA78F510-B238-354D-B64D-3320C144178B}" type="pres">
      <dgm:prSet presAssocID="{8BFADE32-A549-8E48-8421-550D3D607084}" presName="node" presStyleLbl="node1" presStyleIdx="5" presStyleCnt="6">
        <dgm:presLayoutVars>
          <dgm:bulletEnabled val="1"/>
        </dgm:presLayoutVars>
      </dgm:prSet>
      <dgm:spPr/>
    </dgm:pt>
  </dgm:ptLst>
  <dgm:cxnLst>
    <dgm:cxn modelId="{66F8C706-1274-DA45-947D-2101FC862006}" type="presOf" srcId="{3A4336C7-B699-BE43-9D7A-6594CBB18593}" destId="{FA257543-71C6-E347-A402-54EEA7393E9A}" srcOrd="0" destOrd="0" presId="urn:microsoft.com/office/officeart/2005/8/layout/default"/>
    <dgm:cxn modelId="{BE0B1A17-5D79-A147-A5F2-95BBC5B3D1A6}" type="presOf" srcId="{947984E5-BB8C-0642-B20C-9AB6A8873715}" destId="{43DFF733-48C0-0E48-B373-5EF5FEABEECC}" srcOrd="0" destOrd="0" presId="urn:microsoft.com/office/officeart/2005/8/layout/default"/>
    <dgm:cxn modelId="{05D8EA17-80CD-4544-AE3D-702307C8C691}" srcId="{3A4336C7-B699-BE43-9D7A-6594CBB18593}" destId="{947984E5-BB8C-0642-B20C-9AB6A8873715}" srcOrd="2" destOrd="0" parTransId="{A4928291-1D43-164F-AFC8-E18E1BDEEDEC}" sibTransId="{C735E26B-EF6E-0745-A268-0C087CFFC452}"/>
    <dgm:cxn modelId="{35D19C30-1D23-F942-9F70-9F9DBEEC003F}" srcId="{3A4336C7-B699-BE43-9D7A-6594CBB18593}" destId="{8BE10C9C-C2DA-7C4A-950F-C0EC8F95E51F}" srcOrd="3" destOrd="0" parTransId="{FCCB8C9A-D49C-8047-BE47-5EFF1E002F87}" sibTransId="{492C0C7D-94ED-3A46-A239-125C4C44D93C}"/>
    <dgm:cxn modelId="{EF1B2A5F-0809-5045-9803-B2F9862B2170}" srcId="{3A4336C7-B699-BE43-9D7A-6594CBB18593}" destId="{2197D85F-2284-AA46-8203-85017D25EEC2}" srcOrd="4" destOrd="0" parTransId="{738B6E35-5735-CB43-AD35-70B556A2472D}" sibTransId="{8F47773C-CD73-3849-B1D8-FF6B20F9C084}"/>
    <dgm:cxn modelId="{9DAAD282-4C18-4443-AA5B-CFE27B1101EE}" type="presOf" srcId="{8BFADE32-A549-8E48-8421-550D3D607084}" destId="{DA78F510-B238-354D-B64D-3320C144178B}" srcOrd="0" destOrd="0" presId="urn:microsoft.com/office/officeart/2005/8/layout/default"/>
    <dgm:cxn modelId="{E8A5339C-0280-544D-B029-B0248D70A66A}" srcId="{3A4336C7-B699-BE43-9D7A-6594CBB18593}" destId="{CFE78951-CA51-CD44-8A92-0209A5410D64}" srcOrd="0" destOrd="0" parTransId="{2468A33B-02C9-A043-9038-7062A1413470}" sibTransId="{7A9E6A0A-067F-784D-9DDB-FE69FDC616B1}"/>
    <dgm:cxn modelId="{BDF051A5-25FA-714C-92CC-A1B069444673}" type="presOf" srcId="{816C049B-3995-1C40-80F6-1D84C8C2C5E3}" destId="{87E6F83D-3088-EB4C-8550-CC987A5DA31A}" srcOrd="0" destOrd="0" presId="urn:microsoft.com/office/officeart/2005/8/layout/default"/>
    <dgm:cxn modelId="{D0E56CB9-B648-EA41-9AA6-C03B2D46883E}" type="presOf" srcId="{8BE10C9C-C2DA-7C4A-950F-C0EC8F95E51F}" destId="{8BAD01DF-817A-A447-86CC-0165BCD386F2}" srcOrd="0" destOrd="0" presId="urn:microsoft.com/office/officeart/2005/8/layout/default"/>
    <dgm:cxn modelId="{91C7B0B9-44EC-0F48-80FB-07EB5F4329C7}" type="presOf" srcId="{2197D85F-2284-AA46-8203-85017D25EEC2}" destId="{2D21B9C6-9408-AC43-9784-2290FB944106}" srcOrd="0" destOrd="0" presId="urn:microsoft.com/office/officeart/2005/8/layout/default"/>
    <dgm:cxn modelId="{4F9064CC-1468-B042-83B4-20830AC3236D}" srcId="{3A4336C7-B699-BE43-9D7A-6594CBB18593}" destId="{8BFADE32-A549-8E48-8421-550D3D607084}" srcOrd="5" destOrd="0" parTransId="{6CCCC75C-4DE3-E54D-B681-54158A2A369A}" sibTransId="{0B798398-CDEE-5A45-96E6-74C551D76F23}"/>
    <dgm:cxn modelId="{441A8EF6-DFAB-F240-948F-73BA686A2A51}" type="presOf" srcId="{CFE78951-CA51-CD44-8A92-0209A5410D64}" destId="{5FE56FFD-A7A1-4B44-865C-867E85129A55}" srcOrd="0" destOrd="0" presId="urn:microsoft.com/office/officeart/2005/8/layout/default"/>
    <dgm:cxn modelId="{2BC670FE-D4A1-2A40-BC18-1D2843CDC6B0}" srcId="{3A4336C7-B699-BE43-9D7A-6594CBB18593}" destId="{816C049B-3995-1C40-80F6-1D84C8C2C5E3}" srcOrd="1" destOrd="0" parTransId="{69452F8F-6059-F643-81DE-DE1234A7C01E}" sibTransId="{8F69B1C4-10AE-2741-B702-0AA3292CFE21}"/>
    <dgm:cxn modelId="{69D1442D-E67E-7244-931C-B661EE6658A6}" type="presParOf" srcId="{FA257543-71C6-E347-A402-54EEA7393E9A}" destId="{5FE56FFD-A7A1-4B44-865C-867E85129A55}" srcOrd="0" destOrd="0" presId="urn:microsoft.com/office/officeart/2005/8/layout/default"/>
    <dgm:cxn modelId="{7F3DDB9B-D054-F14C-BB5D-109E7B04282B}" type="presParOf" srcId="{FA257543-71C6-E347-A402-54EEA7393E9A}" destId="{9BF98742-5D6D-F849-BB85-DECEFE747AB9}" srcOrd="1" destOrd="0" presId="urn:microsoft.com/office/officeart/2005/8/layout/default"/>
    <dgm:cxn modelId="{4D7BEE54-A0EB-CB40-AB26-B4E679711AF5}" type="presParOf" srcId="{FA257543-71C6-E347-A402-54EEA7393E9A}" destId="{87E6F83D-3088-EB4C-8550-CC987A5DA31A}" srcOrd="2" destOrd="0" presId="urn:microsoft.com/office/officeart/2005/8/layout/default"/>
    <dgm:cxn modelId="{0E44F388-97CA-D943-9EE4-A0956B6C9048}" type="presParOf" srcId="{FA257543-71C6-E347-A402-54EEA7393E9A}" destId="{0ABA6712-1A9F-FA47-9AB5-A4047DAEE77A}" srcOrd="3" destOrd="0" presId="urn:microsoft.com/office/officeart/2005/8/layout/default"/>
    <dgm:cxn modelId="{CC46DBBB-7AC3-9242-BAD5-9B2110051432}" type="presParOf" srcId="{FA257543-71C6-E347-A402-54EEA7393E9A}" destId="{43DFF733-48C0-0E48-B373-5EF5FEABEECC}" srcOrd="4" destOrd="0" presId="urn:microsoft.com/office/officeart/2005/8/layout/default"/>
    <dgm:cxn modelId="{0542DFF6-D78C-0F49-8BE6-A9D77D4186AC}" type="presParOf" srcId="{FA257543-71C6-E347-A402-54EEA7393E9A}" destId="{80F72711-3CB7-6A49-9825-34EB1737A998}" srcOrd="5" destOrd="0" presId="urn:microsoft.com/office/officeart/2005/8/layout/default"/>
    <dgm:cxn modelId="{D26E0BB3-CA02-584E-8737-05845E3C47F7}" type="presParOf" srcId="{FA257543-71C6-E347-A402-54EEA7393E9A}" destId="{8BAD01DF-817A-A447-86CC-0165BCD386F2}" srcOrd="6" destOrd="0" presId="urn:microsoft.com/office/officeart/2005/8/layout/default"/>
    <dgm:cxn modelId="{FA177933-DA10-D146-9505-2B3D6CE1D639}" type="presParOf" srcId="{FA257543-71C6-E347-A402-54EEA7393E9A}" destId="{B3F45A48-720F-5A45-8FCE-D14782BDE4DE}" srcOrd="7" destOrd="0" presId="urn:microsoft.com/office/officeart/2005/8/layout/default"/>
    <dgm:cxn modelId="{8714B1DD-E79F-214B-80C1-EACE474A6C86}" type="presParOf" srcId="{FA257543-71C6-E347-A402-54EEA7393E9A}" destId="{2D21B9C6-9408-AC43-9784-2290FB944106}" srcOrd="8" destOrd="0" presId="urn:microsoft.com/office/officeart/2005/8/layout/default"/>
    <dgm:cxn modelId="{FC83F74F-31AC-964A-AA7D-1FD7F82C6A0F}" type="presParOf" srcId="{FA257543-71C6-E347-A402-54EEA7393E9A}" destId="{E4AC6FF8-E3BB-2C49-AB70-3E6EC48DBBA3}" srcOrd="9" destOrd="0" presId="urn:microsoft.com/office/officeart/2005/8/layout/default"/>
    <dgm:cxn modelId="{8875186A-B781-7145-A82B-0DC5C63A5AE9}" type="presParOf" srcId="{FA257543-71C6-E347-A402-54EEA7393E9A}" destId="{DA78F510-B238-354D-B64D-3320C144178B}"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56FFD-A7A1-4B44-865C-867E85129A55}">
      <dsp:nvSpPr>
        <dsp:cNvPr id="0" name=""/>
        <dsp:cNvSpPr/>
      </dsp:nvSpPr>
      <dsp:spPr>
        <a:xfrm>
          <a:off x="0" y="477933"/>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err="1">
              <a:solidFill>
                <a:schemeClr val="bg2"/>
              </a:solidFill>
            </a:rPr>
            <a:t>Polygot</a:t>
          </a:r>
          <a:r>
            <a:rPr lang="en-US" sz="1800" b="1" kern="1200" dirty="0">
              <a:solidFill>
                <a:schemeClr val="bg2"/>
              </a:solidFill>
            </a:rPr>
            <a:t> Language Support</a:t>
          </a:r>
        </a:p>
      </dsp:txBody>
      <dsp:txXfrm>
        <a:off x="0" y="477933"/>
        <a:ext cx="2549453" cy="1529671"/>
      </dsp:txXfrm>
    </dsp:sp>
    <dsp:sp modelId="{87E6F83D-3088-EB4C-8550-CC987A5DA31A}">
      <dsp:nvSpPr>
        <dsp:cNvPr id="0" name=""/>
        <dsp:cNvSpPr/>
      </dsp:nvSpPr>
      <dsp:spPr>
        <a:xfrm>
          <a:off x="2804398" y="477933"/>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Built in Browser Based IDE or          Bring your own editor</a:t>
          </a:r>
        </a:p>
      </dsp:txBody>
      <dsp:txXfrm>
        <a:off x="2804398" y="477933"/>
        <a:ext cx="2549453" cy="1529671"/>
      </dsp:txXfrm>
    </dsp:sp>
    <dsp:sp modelId="{43DFF733-48C0-0E48-B373-5EF5FEABEECC}">
      <dsp:nvSpPr>
        <dsp:cNvPr id="0" name=""/>
        <dsp:cNvSpPr/>
      </dsp:nvSpPr>
      <dsp:spPr>
        <a:xfrm>
          <a:off x="5608796" y="477933"/>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Fast Inner Loop capability</a:t>
          </a:r>
        </a:p>
      </dsp:txBody>
      <dsp:txXfrm>
        <a:off x="5608796" y="477933"/>
        <a:ext cx="2549453" cy="1529671"/>
      </dsp:txXfrm>
    </dsp:sp>
    <dsp:sp modelId="{8BAD01DF-817A-A447-86CC-0165BCD386F2}">
      <dsp:nvSpPr>
        <dsp:cNvPr id="0" name=""/>
        <dsp:cNvSpPr/>
      </dsp:nvSpPr>
      <dsp:spPr>
        <a:xfrm>
          <a:off x="0" y="2262550"/>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End to end development via containers</a:t>
          </a:r>
        </a:p>
      </dsp:txBody>
      <dsp:txXfrm>
        <a:off x="0" y="2262550"/>
        <a:ext cx="2549453" cy="1529671"/>
      </dsp:txXfrm>
    </dsp:sp>
    <dsp:sp modelId="{2D21B9C6-9408-AC43-9784-2290FB944106}">
      <dsp:nvSpPr>
        <dsp:cNvPr id="0" name=""/>
        <dsp:cNvSpPr/>
      </dsp:nvSpPr>
      <dsp:spPr>
        <a:xfrm>
          <a:off x="2804398" y="2262550"/>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Automated build and deployment</a:t>
          </a:r>
        </a:p>
      </dsp:txBody>
      <dsp:txXfrm>
        <a:off x="2804398" y="2262550"/>
        <a:ext cx="2549453" cy="1529671"/>
      </dsp:txXfrm>
    </dsp:sp>
    <dsp:sp modelId="{DA78F510-B238-354D-B64D-3320C144178B}">
      <dsp:nvSpPr>
        <dsp:cNvPr id="0" name=""/>
        <dsp:cNvSpPr/>
      </dsp:nvSpPr>
      <dsp:spPr>
        <a:xfrm>
          <a:off x="5608796" y="2262550"/>
          <a:ext cx="2549453" cy="1529671"/>
        </a:xfrm>
        <a:prstGeom prst="rect">
          <a:avLst/>
        </a:prstGeom>
        <a:solidFill>
          <a:schemeClr val="bg1"/>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solidFill>
                <a:schemeClr val="bg2"/>
              </a:solidFill>
            </a:rPr>
            <a:t>Code Intelligence in Real Time</a:t>
          </a:r>
        </a:p>
      </dsp:txBody>
      <dsp:txXfrm>
        <a:off x="5608796" y="2262550"/>
        <a:ext cx="2549453" cy="152967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B1B1F9-D0CB-FF4D-BEE0-BED1F1FDA196}" type="datetimeFigureOut">
              <a:rPr lang="en-US" smtClean="0"/>
              <a:t>4/26/2018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6BE012A-D992-5D42-B86E-AA2BC0764EE1}" type="datetimeFigureOut">
              <a:rPr lang="en-US" smtClean="0"/>
              <a:t>4/26/2018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to a presentation on Microclimate. </a:t>
            </a:r>
            <a:r>
              <a:rPr lang="en-CA" dirty="0"/>
              <a:t>It is IBM’s new developer experience platform that helps build end to end, cloud native services using containers for a Kubernetes platform.   The initial release of Microclimate was at the end of March of this year, and we will continue to provide upgrades to it on a continuous delivery stream of monthly or even sooner if there is some great new functionality we want to get out quickly.  It is a free download from the Microclimate website or can be accessed via the IBM Cloud private catalog.</a:t>
            </a:r>
          </a:p>
          <a:p>
            <a:endParaRPr lang="en-CA" dirty="0"/>
          </a:p>
          <a:p>
            <a:r>
              <a:rPr lang="en-CA" dirty="0"/>
              <a:t>In the presentation today, we’ll do a brief introduction and then run through a demo, as seeing is </a:t>
            </a:r>
            <a:r>
              <a:rPr lang="en-CA" dirty="0" err="1"/>
              <a:t>believeing</a:t>
            </a:r>
            <a:r>
              <a:rPr lang="en-CA" dirty="0"/>
              <a:t> and then we’ll come back and talk about the capabilities that we’ve added to provide developers the ability to build awesome cloud native applications.  </a:t>
            </a:r>
          </a:p>
          <a:p>
            <a:endParaRPr lang="en-CA" dirty="0"/>
          </a:p>
          <a:p>
            <a:r>
              <a:rPr lang="en-CA" dirty="0"/>
              <a:t>Just to reiterate – this tools experience is meant to be an end to end experience with Developers in charge!</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92963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Microclimate supports open standards for building services.</a:t>
            </a:r>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953903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key tenets of Microclimates end to end development process is to get started quickly – Microclimate provides quick start samples and import capability for existing services, rapid inner loop iteration, intelligent feedback and diagnostic information and an integrated </a:t>
            </a:r>
            <a:r>
              <a:rPr lang="en-CA" dirty="0" err="1"/>
              <a:t>devops</a:t>
            </a:r>
            <a:r>
              <a:rPr lang="en-CA" dirty="0"/>
              <a:t> pipeline to provide the capability for developers to go end to end quickly.</a:t>
            </a:r>
          </a:p>
          <a:p>
            <a:endParaRPr lang="en-CA" dirty="0"/>
          </a:p>
          <a:p>
            <a:r>
              <a:rPr lang="en-CA" dirty="0"/>
              <a:t>Integration with IBM Cloud private provides the truly end to end experience for this.</a:t>
            </a:r>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61328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2669001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1850460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Microclimate is investing in Language server protocols.   We open sourced an XML LSP last December which provides value added capability for XML.  What is great about LSPs is that you can plug them into any editor that supports LSPs so you don’t have the m x n problem of having to building language support for each editor as they are a little bit different.  We’ve started with XML, we encourage customers to use LSPs in their editor and you will continue to see us invest in providing cognitive capabilities through LSPs.</a:t>
            </a:r>
          </a:p>
        </p:txBody>
      </p:sp>
      <p:sp>
        <p:nvSpPr>
          <p:cNvPr id="4" name="Slide Number Placeholder 3"/>
          <p:cNvSpPr>
            <a:spLocks noGrp="1"/>
          </p:cNvSpPr>
          <p:nvPr>
            <p:ph type="sldNum" sz="quarter" idx="10"/>
          </p:nvPr>
        </p:nvSpPr>
        <p:spPr/>
        <p:txBody>
          <a:bodyPr/>
          <a:lstStyle/>
          <a:p>
            <a:fld id="{18D02FFD-07D4-5C4F-BD77-921008177348}" type="slidenum">
              <a:rPr lang="en-US" smtClean="0"/>
              <a:t>14</a:t>
            </a:fld>
            <a:endParaRPr lang="en-US"/>
          </a:p>
        </p:txBody>
      </p:sp>
    </p:spTree>
    <p:extLst>
      <p:ext uri="{BB962C8B-B14F-4D97-AF65-F5344CB8AC3E}">
        <p14:creationId xmlns:p14="http://schemas.microsoft.com/office/powerpoint/2010/main" val="2440022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133963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314633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307585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127526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19</a:t>
            </a:fld>
            <a:endParaRPr lang="en-US"/>
          </a:p>
        </p:txBody>
      </p:sp>
    </p:spTree>
    <p:extLst>
      <p:ext uri="{BB962C8B-B14F-4D97-AF65-F5344CB8AC3E}">
        <p14:creationId xmlns:p14="http://schemas.microsoft.com/office/powerpoint/2010/main" val="43428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180573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262875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010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evolution of cloud, we see applications being newly created for the cloud (cloud native), or enhanced to take advantage of cloud services in on premise applications (hybrid cloud) or lifting applications from on premise and running them on the cloud (IAAS).  The tools have undergone a similar evolution.  We started off with desktop tools that were very targeted providing support for certain runtimes.  Then, we started mixing and matching some </a:t>
            </a:r>
            <a:r>
              <a:rPr lang="en-US" dirty="0" err="1"/>
              <a:t>devops</a:t>
            </a:r>
            <a:r>
              <a:rPr lang="en-US" dirty="0"/>
              <a:t> capability like continuous integration.  Now, we’ve evolved to the 3.0 boot of cloud native tools.  These tools are tightly integrated with the platforms and take advantage of the capabilities in the cloud itself to leverage new value add for applications or services.</a:t>
            </a:r>
          </a:p>
        </p:txBody>
      </p:sp>
      <p:sp>
        <p:nvSpPr>
          <p:cNvPr id="4" name="Slide Number Placeholder 3"/>
          <p:cNvSpPr>
            <a:spLocks noGrp="1"/>
          </p:cNvSpPr>
          <p:nvPr>
            <p:ph type="sldNum" sz="quarter" idx="10"/>
          </p:nvPr>
        </p:nvSpPr>
        <p:spPr/>
        <p:txBody>
          <a:bodyPr/>
          <a:lstStyle/>
          <a:p>
            <a:fld id="{20AED143-1506-434C-B47D-CBF33F177BEB}" type="slidenum">
              <a:rPr lang="en-US" smtClean="0"/>
              <a:t>3</a:t>
            </a:fld>
            <a:endParaRPr lang="en-US"/>
          </a:p>
        </p:txBody>
      </p:sp>
    </p:spTree>
    <p:extLst>
      <p:ext uri="{BB962C8B-B14F-4D97-AF65-F5344CB8AC3E}">
        <p14:creationId xmlns:p14="http://schemas.microsoft.com/office/powerpoint/2010/main" val="151606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enterprise is looking at their cloud options.  Enterprises want to take advantage of either pushing the operations capability off to the cloud vendor in the case of public clouds or consolidating the operations capability onto an on premise cloud.  A multi cloud capability allows enterprises to take advantage of services that are provided by third party vendors in public while allowing enterprises to take advantage of their existing portfolio.  The tools that enterprises use need to be able to work with both public and private cloud and support enterprises in their multi cloud journey.</a:t>
            </a:r>
          </a:p>
        </p:txBody>
      </p:sp>
      <p:sp>
        <p:nvSpPr>
          <p:cNvPr id="4" name="Slide Number Placeholder 3"/>
          <p:cNvSpPr>
            <a:spLocks noGrp="1"/>
          </p:cNvSpPr>
          <p:nvPr>
            <p:ph type="sldNum" sz="quarter" idx="10"/>
          </p:nvPr>
        </p:nvSpPr>
        <p:spPr/>
        <p:txBody>
          <a:bodyPr/>
          <a:lstStyle/>
          <a:p>
            <a:fld id="{20AED143-1506-434C-B47D-CBF33F177BEB}" type="slidenum">
              <a:rPr lang="en-US" smtClean="0"/>
              <a:t>4</a:t>
            </a:fld>
            <a:endParaRPr lang="en-US"/>
          </a:p>
        </p:txBody>
      </p:sp>
    </p:spTree>
    <p:extLst>
      <p:ext uri="{BB962C8B-B14F-4D97-AF65-F5344CB8AC3E}">
        <p14:creationId xmlns:p14="http://schemas.microsoft.com/office/powerpoint/2010/main" val="768062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want to introduce you to Microclimate.  It is IBM’s new developer experience platform that helps build end to end, cloud native services using containers for a Kubernetes platform.  It is a free tool that can be downloaded from the website noted in this chart or it is in the IBM Cloud private catalog and can be installed directly onto IBM Cloud private and run within a browser based environment (no download needed).</a:t>
            </a:r>
          </a:p>
          <a:p>
            <a:endParaRPr lang="en-CA" dirty="0"/>
          </a:p>
          <a:p>
            <a:r>
              <a:rPr lang="en-CA" dirty="0"/>
              <a:t>We’ll now switch over to a demo to show you Microclimate capability and then we’ll talk more about some of the capabilities that you’ve seen.</a:t>
            </a:r>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412560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10940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Microclimate is meant to be an end to end developer experience.  From getting started quickly with your choice of programming </a:t>
            </a:r>
            <a:r>
              <a:rPr lang="en-US" dirty="0" err="1"/>
              <a:t>lanagues</a:t>
            </a:r>
            <a:r>
              <a:rPr lang="en-US" dirty="0"/>
              <a:t> and frameworks, to making changes quickly either through the browser based editor Theia, an open source editor, or by your own editor of choice that works with microclimate, building and testing locally, in a lightning fast manner, all in containers to get the service ready to go and then by creating a DevOps pipeline which will do the clean build of your service, run any tests as part of the continuous integration step and deployment out to the various staging environments that have been setup.  Throughout the whole development experience, Microclimate can provide real time insights through its app metrics capability and real time feedback through any Language server protocols (LSPs) that have been integrated into the editor.  Since all development is done in containers from the beginning, the experience is seamless from development to production.</a:t>
            </a:r>
          </a:p>
        </p:txBody>
      </p:sp>
      <p:sp>
        <p:nvSpPr>
          <p:cNvPr id="4" name="Slide Number Placeholder 3"/>
          <p:cNvSpPr>
            <a:spLocks noGrp="1"/>
          </p:cNvSpPr>
          <p:nvPr>
            <p:ph type="sldNum" sz="quarter" idx="10"/>
          </p:nvPr>
        </p:nvSpPr>
        <p:spPr/>
        <p:txBody>
          <a:bodyPr/>
          <a:lstStyle/>
          <a:p>
            <a:fld id="{20AED143-1506-434C-B47D-CBF33F177BEB}" type="slidenum">
              <a:rPr lang="en-US" smtClean="0"/>
              <a:t>7</a:t>
            </a:fld>
            <a:endParaRPr lang="en-US"/>
          </a:p>
        </p:txBody>
      </p:sp>
    </p:spTree>
    <p:extLst>
      <p:ext uri="{BB962C8B-B14F-4D97-AF65-F5344CB8AC3E}">
        <p14:creationId xmlns:p14="http://schemas.microsoft.com/office/powerpoint/2010/main" val="745358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Microclimate can be used for all the key use cases that your enterprise is looking at for developing, enhancing or porting services or applications to the cloud.  Microclimate provides a great getting started experience for multiple languages and frameworks.  It also has the capability to import services or applications via git or disk or archive which allow you to continue to enhance or modernize the services with new capabilities.  Or you can import the service and just use Microclimates </a:t>
            </a:r>
            <a:r>
              <a:rPr lang="en-US" dirty="0" err="1"/>
              <a:t>devops</a:t>
            </a:r>
            <a:r>
              <a:rPr lang="en-US" dirty="0"/>
              <a:t> pipeline to push your service or application into the various staging environments into production.  Embracing new agile and </a:t>
            </a:r>
            <a:r>
              <a:rPr lang="en-US" dirty="0" err="1"/>
              <a:t>devops</a:t>
            </a:r>
            <a:r>
              <a:rPr lang="en-US" dirty="0"/>
              <a:t> processes.</a:t>
            </a:r>
          </a:p>
        </p:txBody>
      </p:sp>
      <p:sp>
        <p:nvSpPr>
          <p:cNvPr id="4" name="Slide Number Placeholder 3"/>
          <p:cNvSpPr>
            <a:spLocks noGrp="1"/>
          </p:cNvSpPr>
          <p:nvPr>
            <p:ph type="sldNum" sz="quarter" idx="10"/>
          </p:nvPr>
        </p:nvSpPr>
        <p:spPr/>
        <p:txBody>
          <a:bodyPr/>
          <a:lstStyle/>
          <a:p>
            <a:fld id="{20AED143-1506-434C-B47D-CBF33F177BEB}" type="slidenum">
              <a:rPr lang="en-US" smtClean="0"/>
              <a:t>8</a:t>
            </a:fld>
            <a:endParaRPr lang="en-US"/>
          </a:p>
        </p:txBody>
      </p:sp>
    </p:spTree>
    <p:extLst>
      <p:ext uri="{BB962C8B-B14F-4D97-AF65-F5344CB8AC3E}">
        <p14:creationId xmlns:p14="http://schemas.microsoft.com/office/powerpoint/2010/main" val="2152472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enterprises are undergoing a transformation journey.  We recognize there are multiple entry points for those journeys.  Whether it is adopting new technologies such as new architectural patterns such as microservices, new frameworks such as </a:t>
            </a:r>
            <a:r>
              <a:rPr lang="en-US" dirty="0" err="1"/>
              <a:t>Microprofile</a:t>
            </a:r>
            <a:r>
              <a:rPr lang="en-US" dirty="0"/>
              <a:t> or Spring or new languages like node or swift.  Enterprise are adopting new tools for the software lifecycle process such as docker, git or Jenkins and with that sometimes new processes such as continuous integration, continuous deploy or agile dev models and finally, we know that all enterprises are evaluating clouds and seeing how they can take advantage of different cloud platforms to bring value to their business.</a:t>
            </a:r>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1336843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5" Type="http://schemas.openxmlformats.org/officeDocument/2006/relationships/image" Target="../media/image5.emf"/><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Think 2018 / DOC ID / Month XX, 2018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dirty="0"/>
              <a:t>			</a:t>
            </a:r>
          </a:p>
        </p:txBody>
      </p:sp>
      <p:sp>
        <p:nvSpPr>
          <p:cNvPr id="4" name="Rectangle 6"/>
          <p:cNvSpPr>
            <a:spLocks noGrp="1" noChangeArrowheads="1"/>
          </p:cNvSpPr>
          <p:nvPr>
            <p:ph type="sldNum" sz="quarter" idx="11"/>
          </p:nvPr>
        </p:nvSpPr>
        <p:spPr>
          <a:ln/>
        </p:spPr>
        <p:txBody>
          <a:bodyPr/>
          <a:lstStyle>
            <a:lvl1pPr>
              <a:defRPr/>
            </a:lvl1pPr>
          </a:lstStyle>
          <a:p>
            <a:pPr>
              <a:defRPr/>
            </a:pPr>
            <a:fld id="{C5BED2DA-C389-B04E-B7DA-90FAE3FB5F4F}" type="slidenum">
              <a:rPr lang="en-US"/>
              <a:pPr>
                <a:defRPr/>
              </a:pPr>
              <a:t>‹#›</a:t>
            </a:fld>
            <a:endParaRPr lang="en-US" dirty="0"/>
          </a:p>
        </p:txBody>
      </p:sp>
    </p:spTree>
    <p:extLst>
      <p:ext uri="{BB962C8B-B14F-4D97-AF65-F5344CB8AC3E}">
        <p14:creationId xmlns:p14="http://schemas.microsoft.com/office/powerpoint/2010/main" val="419142949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3"/>
            <a:ext cx="2057400" cy="273844"/>
          </a:xfrm>
          <a:prstGeom prst="rect">
            <a:avLst/>
          </a:prstGeom>
        </p:spPr>
        <p:txBody>
          <a:bodyPr/>
          <a:lstStyle>
            <a:lvl1pPr>
              <a:defRPr/>
            </a:lvl1pPr>
          </a:lstStyle>
          <a:p>
            <a:pPr>
              <a:defRPr/>
            </a:pPr>
            <a:fld id="{3BA3E6C4-BAD0-4576-8DC7-6250D26F2477}" type="datetimeFigureOut">
              <a:rPr lang="en-US"/>
              <a:pPr>
                <a:defRPr/>
              </a:pPr>
              <a:t>4/26/2018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BB066EB-2C69-4AC0-AB21-2B2AADB7CC10}" type="slidenum">
              <a:rPr lang="en-US"/>
              <a:pPr>
                <a:defRPr/>
              </a:pPr>
              <a:t>‹#›</a:t>
            </a:fld>
            <a:endParaRPr lang="en-US"/>
          </a:p>
        </p:txBody>
      </p:sp>
    </p:spTree>
    <p:extLst>
      <p:ext uri="{BB962C8B-B14F-4D97-AF65-F5344CB8AC3E}">
        <p14:creationId xmlns:p14="http://schemas.microsoft.com/office/powerpoint/2010/main" val="38652715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Title and Footer">
    <p:spTree>
      <p:nvGrpSpPr>
        <p:cNvPr id="1" name=""/>
        <p:cNvGrpSpPr/>
        <p:nvPr/>
      </p:nvGrpSpPr>
      <p:grpSpPr>
        <a:xfrm>
          <a:off x="0" y="0"/>
          <a:ext cx="0" cy="0"/>
          <a:chOff x="0" y="0"/>
          <a:chExt cx="0" cy="0"/>
        </a:xfrm>
      </p:grpSpPr>
      <p:sp>
        <p:nvSpPr>
          <p:cNvPr id="162" name="Title Text"/>
          <p:cNvSpPr txBox="1">
            <a:spLocks noGrp="1"/>
          </p:cNvSpPr>
          <p:nvPr>
            <p:ph type="title"/>
          </p:nvPr>
        </p:nvSpPr>
        <p:spPr>
          <a:xfrm>
            <a:off x="447793" y="-1"/>
            <a:ext cx="6096001" cy="617532"/>
          </a:xfrm>
          <a:prstGeom prst="rect">
            <a:avLst/>
          </a:prstGeom>
        </p:spPr>
        <p:txBody>
          <a:bodyPr lIns="0" tIns="0" rIns="0" bIns="0"/>
          <a:lstStyle>
            <a:lvl1pPr algn="l" defTabSz="457200">
              <a:defRPr sz="1350" b="1">
                <a:latin typeface="Helvetica"/>
                <a:ea typeface="Helvetica"/>
                <a:cs typeface="Helvetica"/>
                <a:sym typeface="Helvetica"/>
              </a:defRPr>
            </a:lvl1pPr>
          </a:lstStyle>
          <a:p>
            <a:r>
              <a:t>Title Text</a:t>
            </a:r>
          </a:p>
        </p:txBody>
      </p:sp>
      <p:sp>
        <p:nvSpPr>
          <p:cNvPr id="5" name="Slide Number">
            <a:extLst>
              <a:ext uri="{FF2B5EF4-FFF2-40B4-BE49-F238E27FC236}">
                <a16:creationId xmlns:a16="http://schemas.microsoft.com/office/drawing/2014/main" id="{D488135D-7BD3-4B25-9756-0EC8C55CEBF2}"/>
              </a:ext>
            </a:extLst>
          </p:cNvPr>
          <p:cNvSpPr txBox="1">
            <a:spLocks noGrp="1"/>
          </p:cNvSpPr>
          <p:nvPr>
            <p:ph type="sldNum" sz="quarter" idx="10"/>
          </p:nvPr>
        </p:nvSpPr>
        <p:spPr>
          <a:xfrm>
            <a:off x="6553200" y="4675585"/>
            <a:ext cx="2133600" cy="370284"/>
          </a:xfrm>
        </p:spPr>
        <p:txBody>
          <a:bodyPr wrap="square" lIns="121919" tIns="121919" rIns="121919" bIns="121919" anchor="ctr"/>
          <a:lstStyle>
            <a:lvl1pPr algn="r" defTabSz="457200">
              <a:defRPr sz="1200">
                <a:solidFill>
                  <a:srgbClr val="888888"/>
                </a:solidFill>
                <a:latin typeface="Calibri Light"/>
                <a:ea typeface="Calibri Light"/>
                <a:cs typeface="Calibri Light"/>
                <a:sym typeface="Calibri Light"/>
              </a:defRPr>
            </a:lvl1pPr>
          </a:lstStyle>
          <a:p>
            <a:pPr>
              <a:defRPr/>
            </a:pPr>
            <a:fld id="{A5F18F25-5661-422A-B8A1-D2DE6CD233CC}" type="slidenum">
              <a:rPr/>
              <a:pPr>
                <a:defRPr/>
              </a:pPr>
              <a:t>‹#›</a:t>
            </a:fld>
            <a:endParaRPr/>
          </a:p>
        </p:txBody>
      </p:sp>
    </p:spTree>
    <p:extLst>
      <p:ext uri="{BB962C8B-B14F-4D97-AF65-F5344CB8AC3E}">
        <p14:creationId xmlns:p14="http://schemas.microsoft.com/office/powerpoint/2010/main" val="4153099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2018 / DOC ID / Month XX, 2018 /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211558164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0540800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tx1"/>
                </a:solidFill>
              </a:defRPr>
            </a:lvl1pPr>
            <a:lvl2pPr>
              <a:spcBef>
                <a:spcPts val="0"/>
              </a:spcBef>
              <a:defRPr>
                <a:solidFill>
                  <a:schemeClr val="tx1"/>
                </a:solidFill>
              </a:defRPr>
            </a:lvl2pPr>
            <a:lvl3pPr>
              <a:spcBef>
                <a:spcPts val="0"/>
              </a:spcBef>
              <a:defRPr>
                <a:solidFill>
                  <a:schemeClr val="tx1"/>
                </a:solidFill>
              </a:defRPr>
            </a:lvl3pPr>
            <a:lvl4pPr>
              <a:spcBef>
                <a:spcPts val="0"/>
              </a:spcBef>
              <a:defRPr>
                <a:solidFill>
                  <a:schemeClr val="tx1"/>
                </a:solidFill>
              </a:defRPr>
            </a:lvl4pPr>
            <a:lvl5pPr>
              <a:spcBef>
                <a:spcPts val="0"/>
              </a:spcBef>
              <a:defRPr>
                <a:solidFill>
                  <a:schemeClr val="tx1"/>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04191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solidFill>
                  <a:schemeClr val="bg2"/>
                </a:solidFill>
              </a:defRPr>
            </a:lvl1pPr>
            <a:lvl2pPr>
              <a:spcBef>
                <a:spcPts val="0"/>
              </a:spcBef>
              <a:defRPr>
                <a:solidFill>
                  <a:schemeClr val="bg2"/>
                </a:solidFill>
              </a:defRPr>
            </a:lvl2pPr>
            <a:lvl3pPr>
              <a:spcBef>
                <a:spcPts val="0"/>
              </a:spcBef>
              <a:defRPr>
                <a:solidFill>
                  <a:schemeClr val="bg2"/>
                </a:solidFill>
              </a:defRPr>
            </a:lvl3pPr>
            <a:lvl4pPr>
              <a:spcBef>
                <a:spcPts val="0"/>
              </a:spcBef>
              <a:defRPr>
                <a:solidFill>
                  <a:schemeClr val="bg2"/>
                </a:solidFill>
              </a:defRPr>
            </a:lvl4pPr>
            <a:lvl5pPr>
              <a:spcBef>
                <a:spcPts val="0"/>
              </a:spcBef>
              <a:defRPr>
                <a:solidFill>
                  <a:schemeClr val="bg2"/>
                </a:solidFill>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3025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868483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0628414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76227366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8410930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30661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255928"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649531" y="1123950"/>
            <a:ext cx="4255928"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9214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76859"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2767711"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3178537" y="1123950"/>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p:cNvSpPr>
            <a:spLocks noGrp="1"/>
          </p:cNvSpPr>
          <p:nvPr>
            <p:ph type="body" sz="quarter" idx="14"/>
          </p:nvPr>
        </p:nvSpPr>
        <p:spPr>
          <a:xfrm>
            <a:off x="6137748" y="1125277"/>
            <a:ext cx="2767711"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4163564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text (four column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39338594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47984885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6384661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13938588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228600" y="201168"/>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a:solidFill>
                  <a:srgbClr val="FFFFFF"/>
                </a:solidFill>
              </a:rPr>
              <a:t>Click to edit Master title style</a:t>
            </a:r>
            <a:endParaRPr lang="en-US" dirty="0">
              <a:solidFill>
                <a:srgbClr val="FFFFFF"/>
              </a:solidFill>
            </a:endParaRPr>
          </a:p>
        </p:txBody>
      </p:sp>
    </p:spTree>
    <p:extLst>
      <p:ext uri="{BB962C8B-B14F-4D97-AF65-F5344CB8AC3E}">
        <p14:creationId xmlns:p14="http://schemas.microsoft.com/office/powerpoint/2010/main" val="18280794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bg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228600" y="4826480"/>
            <a:ext cx="4114800" cy="137160"/>
          </a:xfrm>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tx1"/>
                </a:solidFill>
              </a:defRPr>
            </a:lvl1pPr>
            <a:lvl2pPr marL="0" indent="0">
              <a:spcBef>
                <a:spcPts val="1100"/>
              </a:spcBef>
              <a:buFontTx/>
              <a:buNone/>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txBox="1">
            <a:spLocks/>
          </p:cNvSpPr>
          <p:nvPr userDrawn="1"/>
        </p:nvSpPr>
        <p:spPr>
          <a:xfrm>
            <a:off x="228600" y="177546"/>
            <a:ext cx="4114800" cy="85572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solidFill>
                  <a:srgbClr val="FFFFFF"/>
                </a:solidFill>
              </a:rPr>
              <a:t>Click to edit Master title style</a:t>
            </a:r>
          </a:p>
        </p:txBody>
      </p:sp>
    </p:spTree>
    <p:extLst>
      <p:ext uri="{BB962C8B-B14F-4D97-AF65-F5344CB8AC3E}">
        <p14:creationId xmlns:p14="http://schemas.microsoft.com/office/powerpoint/2010/main" val="19147401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5"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19195073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1"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Tree>
    <p:extLst>
      <p:ext uri="{BB962C8B-B14F-4D97-AF65-F5344CB8AC3E}">
        <p14:creationId xmlns:p14="http://schemas.microsoft.com/office/powerpoint/2010/main" val="8698639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99162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6941900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0172994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29832762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p:spPr>
        <p:txBody>
          <a:bodyPr vert="horz" lIns="0" tIns="0" rIns="0" bIns="0" rtlCol="0" anchor="t" anchorCtr="0">
            <a:noAutofit/>
          </a:bodyPr>
          <a:lstStyle>
            <a:lvl1pPr>
              <a:defRPr lang="en-US" sz="2400" dirty="0" smtClean="0">
                <a:latin typeface="+mj-lt"/>
              </a:defRPr>
            </a:lvl1pPr>
          </a:lstStyle>
          <a:p>
            <a:pPr lvl="0">
              <a:lnSpc>
                <a:spcPct val="90000"/>
              </a:lnSpc>
              <a:spcBef>
                <a:spcPct val="0"/>
              </a:spcBef>
            </a:pPr>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44188144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89799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974972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12612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89196198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34500439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3465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IBM Cloud / DOC ID / Month XX, 2017 / © 2017 IBM Corporation</a:t>
            </a:r>
            <a:endParaRPr lang="en-US">
              <a:solidFill>
                <a:srgbClr val="FFFFFF"/>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2462266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95250" y="4868503"/>
            <a:ext cx="1074382" cy="214672"/>
          </a:xfrm>
          <a:prstGeom prst="rect">
            <a:avLst/>
          </a:prstGeom>
          <a:ln w="12700">
            <a:miter lim="400000"/>
          </a:ln>
          <a:extLst>
            <a:ext uri="{C572A759-6A51-4108-AA02-DFA0A04FC94B}">
              <ma14:wrappingTextBoxFlag xmlns="" xmlns:ma14="http://schemas.microsoft.com/office/mac/drawingml/2011/main" val="1"/>
            </a:ext>
          </a:extLst>
        </p:spPr>
        <p:txBody>
          <a:bodyPr lIns="34289" tIns="34289" rIns="34289" bIns="34289">
            <a:spAutoFit/>
          </a:bodyPr>
          <a:lstStyle/>
          <a:p>
            <a:pPr>
              <a:lnSpc>
                <a:spcPct val="90000"/>
              </a:lnSpc>
              <a:defRPr sz="1400">
                <a:solidFill>
                  <a:srgbClr val="1FB3CF"/>
                </a:solidFill>
                <a:latin typeface="+mn-lt"/>
                <a:ea typeface="+mn-ea"/>
                <a:cs typeface="+mn-cs"/>
                <a:sym typeface="Arial"/>
              </a:defRPr>
            </a:pPr>
            <a:r>
              <a:rPr sz="1050">
                <a:solidFill>
                  <a:srgbClr val="1FB3CF"/>
                </a:solidFill>
                <a:sym typeface="Arial"/>
              </a:rPr>
              <a:t>IBM </a:t>
            </a:r>
            <a:r>
              <a:rPr sz="1050" b="1">
                <a:solidFill>
                  <a:srgbClr val="1FB3CF"/>
                </a:solidFill>
                <a:sym typeface="Arial"/>
              </a:rPr>
              <a:t>Cloud</a:t>
            </a:r>
          </a:p>
        </p:txBody>
      </p:sp>
      <p:pic>
        <p:nvPicPr>
          <p:cNvPr id="312" name="ibm_logo_dark blue-01.png" descr="ibm_logo_dark blue-01.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rot="5400000">
            <a:off x="8787989" y="4787490"/>
            <a:ext cx="142877" cy="378646"/>
          </a:xfrm>
          <a:prstGeom prst="rect">
            <a:avLst/>
          </a:prstGeom>
          <a:ln w="12700">
            <a:miter lim="400000"/>
          </a:ln>
        </p:spPr>
      </p:pic>
      <p:sp>
        <p:nvSpPr>
          <p:cNvPr id="313" name="Line"/>
          <p:cNvSpPr/>
          <p:nvPr/>
        </p:nvSpPr>
        <p:spPr>
          <a:xfrm>
            <a:off x="0" y="4795838"/>
            <a:ext cx="9144002" cy="0"/>
          </a:xfrm>
          <a:prstGeom prst="line">
            <a:avLst/>
          </a:prstGeom>
          <a:ln w="25400">
            <a:solidFill>
              <a:schemeClr val="accent5"/>
            </a:solidFill>
            <a:miter/>
          </a:ln>
        </p:spPr>
        <p:txBody>
          <a:bodyPr lIns="34289" tIns="34289" rIns="34289" bIns="34289"/>
          <a:lstStyle/>
          <a:p>
            <a:endParaRPr sz="1013">
              <a:solidFill>
                <a:srgbClr val="000000"/>
              </a:solidFill>
            </a:endParaRPr>
          </a:p>
        </p:txBody>
      </p:sp>
      <p:sp>
        <p:nvSpPr>
          <p:cNvPr id="314" name="Slide title"/>
          <p:cNvSpPr txBox="1">
            <a:spLocks noGrp="1"/>
          </p:cNvSpPr>
          <p:nvPr>
            <p:ph type="body" sz="quarter" idx="13"/>
          </p:nvPr>
        </p:nvSpPr>
        <p:spPr>
          <a:xfrm>
            <a:off x="190500" y="190501"/>
            <a:ext cx="3018187" cy="390917"/>
          </a:xfrm>
          <a:prstGeom prst="rect">
            <a:avLst/>
          </a:prstGeom>
        </p:spPr>
        <p:txBody>
          <a:bodyPr lIns="45718" tIns="45718" rIns="45718" bIns="45718"/>
          <a:lstStyle>
            <a:lvl1pPr defTabSz="582930">
              <a:lnSpc>
                <a:spcPct val="90000"/>
              </a:lnSpc>
              <a:defRPr sz="2250" b="1">
                <a:solidFill>
                  <a:schemeClr val="accent4"/>
                </a:solidFill>
              </a:defRPr>
            </a:lvl1pPr>
          </a:lstStyle>
          <a:p>
            <a:r>
              <a:t>Slide title</a:t>
            </a:r>
          </a:p>
        </p:txBody>
      </p:sp>
    </p:spTree>
    <p:extLst>
      <p:ext uri="{BB962C8B-B14F-4D97-AF65-F5344CB8AC3E}">
        <p14:creationId xmlns:p14="http://schemas.microsoft.com/office/powerpoint/2010/main" val="1275139260"/>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E99EEC-E697-1D4F-91F9-0960174B1D85}" type="datetime1">
              <a:rPr lang="en-US" smtClean="0"/>
              <a:t>4/26/2018</a:t>
            </a:fld>
            <a:endParaRPr lang="en-US"/>
          </a:p>
        </p:txBody>
      </p:sp>
      <p:sp>
        <p:nvSpPr>
          <p:cNvPr id="5" name="Footer Placeholder 4"/>
          <p:cNvSpPr>
            <a:spLocks noGrp="1"/>
          </p:cNvSpPr>
          <p:nvPr>
            <p:ph type="ftr" sz="quarter" idx="11"/>
          </p:nvPr>
        </p:nvSpPr>
        <p:spPr/>
        <p:txBody>
          <a:bodyPr/>
          <a:lstStyle/>
          <a:p>
            <a:r>
              <a:rPr lang="en-US"/>
              <a:t>World of Watson2016 </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332841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14717678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1883305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5715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86584373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39152642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7699386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039200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7175130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64681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6781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73671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60453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54746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9562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25774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800"/>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146428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724270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0790156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1587760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6497007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774673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024937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733138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17945935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141391507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8200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7151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8412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625536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77771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3716974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1273290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97457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09737258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5826425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4" name="Slide title"/>
          <p:cNvSpPr txBox="1">
            <a:spLocks noGrp="1"/>
          </p:cNvSpPr>
          <p:nvPr>
            <p:ph type="body" sz="quarter" idx="13"/>
          </p:nvPr>
        </p:nvSpPr>
        <p:spPr>
          <a:xfrm>
            <a:off x="190501" y="190502"/>
            <a:ext cx="3018187" cy="390917"/>
          </a:xfrm>
          <a:prstGeom prst="rect">
            <a:avLst/>
          </a:prstGeom>
        </p:spPr>
        <p:txBody>
          <a:bodyPr lIns="45718" tIns="45718" rIns="45718" bIns="45718"/>
          <a:lstStyle>
            <a:lvl1pPr defTabSz="582916">
              <a:lnSpc>
                <a:spcPct val="90000"/>
              </a:lnSpc>
              <a:buNone/>
              <a:defRPr sz="2250" b="1">
                <a:solidFill>
                  <a:schemeClr val="accent4"/>
                </a:solidFill>
              </a:defRPr>
            </a:lvl1pPr>
          </a:lstStyle>
          <a:p>
            <a:r>
              <a:rPr dirty="0"/>
              <a:t>Slide title</a:t>
            </a:r>
          </a:p>
        </p:txBody>
      </p:sp>
    </p:spTree>
    <p:extLst>
      <p:ext uri="{BB962C8B-B14F-4D97-AF65-F5344CB8AC3E}">
        <p14:creationId xmlns:p14="http://schemas.microsoft.com/office/powerpoint/2010/main" val="96263185"/>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and Footer">
    <p:spTree>
      <p:nvGrpSpPr>
        <p:cNvPr id="1" name=""/>
        <p:cNvGrpSpPr/>
        <p:nvPr/>
      </p:nvGrpSpPr>
      <p:grpSpPr>
        <a:xfrm>
          <a:off x="0" y="0"/>
          <a:ext cx="0" cy="0"/>
          <a:chOff x="0" y="0"/>
          <a:chExt cx="0" cy="0"/>
        </a:xfrm>
      </p:grpSpPr>
      <p:sp>
        <p:nvSpPr>
          <p:cNvPr id="3" name="Line">
            <a:extLst>
              <a:ext uri="{FF2B5EF4-FFF2-40B4-BE49-F238E27FC236}">
                <a16:creationId xmlns:a16="http://schemas.microsoft.com/office/drawing/2014/main" id="{F2912E61-DC8C-445A-B202-5666F5BFD7FD}"/>
              </a:ext>
            </a:extLst>
          </p:cNvPr>
          <p:cNvSpPr>
            <a:spLocks noChangeShapeType="1"/>
          </p:cNvSpPr>
          <p:nvPr/>
        </p:nvSpPr>
        <p:spPr bwMode="auto">
          <a:xfrm flipH="1" flipV="1">
            <a:off x="400052" y="561975"/>
            <a:ext cx="8318897" cy="0"/>
          </a:xfrm>
          <a:prstGeom prst="line">
            <a:avLst/>
          </a:prstGeom>
          <a:noFill/>
          <a:ln w="25400">
            <a:solidFill>
              <a:srgbClr val="E0E0E0"/>
            </a:solidFill>
            <a:round/>
            <a:headEnd/>
            <a:tailEnd/>
          </a:ln>
          <a:extLst>
            <a:ext uri="{909E8E84-426E-40DD-AFC4-6F175D3DCCD1}">
              <a14:hiddenFill xmlns:a14="http://schemas.microsoft.com/office/drawing/2010/main">
                <a:noFill/>
              </a14:hiddenFill>
            </a:ext>
          </a:extLst>
        </p:spPr>
        <p:txBody>
          <a:bodyPr lIns="45720" tIns="45720" rIns="45720" bIns="45720"/>
          <a:lstStyle/>
          <a:p>
            <a:pPr defTabSz="685800"/>
            <a:endParaRPr lang="en-CA" sz="1013">
              <a:solidFill>
                <a:srgbClr val="000000"/>
              </a:solidFill>
            </a:endParaRPr>
          </a:p>
        </p:txBody>
      </p:sp>
      <p:pic>
        <p:nvPicPr>
          <p:cNvPr id="4" name="Image" descr="Image">
            <a:extLst>
              <a:ext uri="{FF2B5EF4-FFF2-40B4-BE49-F238E27FC236}">
                <a16:creationId xmlns:a16="http://schemas.microsoft.com/office/drawing/2014/main" id="{B8365D2A-1657-4D61-9710-AA702FEC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6758" y="96442"/>
            <a:ext cx="422672"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2" name="Title Text"/>
          <p:cNvSpPr txBox="1">
            <a:spLocks noGrp="1"/>
          </p:cNvSpPr>
          <p:nvPr>
            <p:ph type="title"/>
          </p:nvPr>
        </p:nvSpPr>
        <p:spPr>
          <a:xfrm>
            <a:off x="447794" y="-1"/>
            <a:ext cx="6096001" cy="617532"/>
          </a:xfrm>
          <a:prstGeom prst="rect">
            <a:avLst/>
          </a:prstGeom>
        </p:spPr>
        <p:txBody>
          <a:bodyPr lIns="0" tIns="0" rIns="0" bIns="0"/>
          <a:lstStyle>
            <a:lvl1pPr algn="l" defTabSz="457189">
              <a:defRPr sz="1350" b="1">
                <a:latin typeface="Helvetica"/>
                <a:ea typeface="Helvetica"/>
                <a:cs typeface="Helvetica"/>
                <a:sym typeface="Helvetica"/>
              </a:defRPr>
            </a:lvl1pPr>
          </a:lstStyle>
          <a:p>
            <a:r>
              <a:t>Title Text</a:t>
            </a:r>
          </a:p>
        </p:txBody>
      </p:sp>
      <p:sp>
        <p:nvSpPr>
          <p:cNvPr id="5" name="Slide Number">
            <a:extLst>
              <a:ext uri="{FF2B5EF4-FFF2-40B4-BE49-F238E27FC236}">
                <a16:creationId xmlns:a16="http://schemas.microsoft.com/office/drawing/2014/main" id="{D488135D-7BD3-4B25-9756-0EC8C55CEBF2}"/>
              </a:ext>
            </a:extLst>
          </p:cNvPr>
          <p:cNvSpPr txBox="1">
            <a:spLocks noGrp="1"/>
          </p:cNvSpPr>
          <p:nvPr>
            <p:ph type="sldNum" sz="quarter" idx="10"/>
          </p:nvPr>
        </p:nvSpPr>
        <p:spPr>
          <a:xfrm>
            <a:off x="6553200" y="4675585"/>
            <a:ext cx="2133600" cy="370284"/>
          </a:xfrm>
        </p:spPr>
        <p:txBody>
          <a:bodyPr wrap="square" lIns="121919" tIns="121919" rIns="121919" bIns="121919" anchor="ctr"/>
          <a:lstStyle>
            <a:lvl1pPr algn="r" defTabSz="457189">
              <a:defRPr sz="1200">
                <a:solidFill>
                  <a:srgbClr val="888888"/>
                </a:solidFill>
                <a:latin typeface="Calibri Light"/>
                <a:ea typeface="Calibri Light"/>
                <a:cs typeface="Calibri Light"/>
                <a:sym typeface="Calibri Light"/>
              </a:defRPr>
            </a:lvl1pPr>
          </a:lstStyle>
          <a:p>
            <a:pPr>
              <a:defRPr/>
            </a:pPr>
            <a:fld id="{A5F18F25-5661-422A-B8A1-D2DE6CD233CC}" type="slidenum">
              <a:rPr/>
              <a:pPr>
                <a:defRPr/>
              </a:pPr>
              <a:t>‹#›</a:t>
            </a:fld>
            <a:endParaRPr/>
          </a:p>
        </p:txBody>
      </p:sp>
    </p:spTree>
    <p:extLst>
      <p:ext uri="{BB962C8B-B14F-4D97-AF65-F5344CB8AC3E}">
        <p14:creationId xmlns:p14="http://schemas.microsoft.com/office/powerpoint/2010/main" val="9331169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9486" r="3968" b="9486"/>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Think 2018 / DOC ID / </a:t>
            </a:r>
            <a:r>
              <a:rPr lang="de-DE" dirty="0" err="1"/>
              <a:t>Month</a:t>
            </a:r>
            <a:r>
              <a:rPr lang="de-DE" dirty="0"/>
              <a:t> XX,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19146" y="216481"/>
            <a:ext cx="1297868" cy="179016"/>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0E99EEC-E697-1D4F-91F9-0960174B1D85}" type="datetime1">
              <a:rPr lang="en-US" smtClean="0"/>
              <a:t>4/26/2018</a:t>
            </a:fld>
            <a:endParaRPr lang="en-US"/>
          </a:p>
        </p:txBody>
      </p:sp>
      <p:sp>
        <p:nvSpPr>
          <p:cNvPr id="5" name="Footer Placeholder 4"/>
          <p:cNvSpPr>
            <a:spLocks noGrp="1"/>
          </p:cNvSpPr>
          <p:nvPr>
            <p:ph type="ftr" sz="quarter" idx="11"/>
          </p:nvPr>
        </p:nvSpPr>
        <p:spPr/>
        <p:txBody>
          <a:bodyPr/>
          <a:lstStyle/>
          <a:p>
            <a:r>
              <a:rPr lang="en-US"/>
              <a:t>World of Watson2016 </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2247149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theme" Target="../theme/theme3.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theme" Target="../theme/theme5.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8"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theme" Target="../theme/theme6.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8" Type="http://schemas.openxmlformats.org/officeDocument/2006/relationships/slideLayout" Target="../slideLayouts/slideLayout150.xml"/><Relationship Id="rId3"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Think 2018 / DOC ID / Month XX, 2018 / ©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901" r:id="rId36"/>
    <p:sldLayoutId id="2147483903" r:id="rId37"/>
    <p:sldLayoutId id="2147483904"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solidFill>
                  <a:srgbClr val="FFFFFF"/>
                </a:solidFill>
              </a:rPr>
              <a:t>IBM Cloud / DOC ID / Month XX, 2017 / © 2017 IBM Corporation</a:t>
            </a:r>
            <a:endParaRPr lang="en-US">
              <a:solidFill>
                <a:srgbClr val="FFFFFF"/>
              </a:solidFill>
            </a:endParaRPr>
          </a:p>
        </p:txBody>
      </p:sp>
    </p:spTree>
    <p:extLst>
      <p:ext uri="{BB962C8B-B14F-4D97-AF65-F5344CB8AC3E}">
        <p14:creationId xmlns:p14="http://schemas.microsoft.com/office/powerpoint/2010/main" val="180102595"/>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 id="2147483859" r:id="rId31"/>
    <p:sldLayoutId id="2147483860" r:id="rId32"/>
    <p:sldLayoutId id="2147483902" r:id="rId33"/>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93822919"/>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 id="2147483888" r:id="rId27"/>
    <p:sldLayoutId id="2147483889" r:id="rId28"/>
    <p:sldLayoutId id="2147483890" r:id="rId29"/>
    <p:sldLayoutId id="2147483891" r:id="rId30"/>
    <p:sldLayoutId id="2147483892" r:id="rId31"/>
    <p:sldLayoutId id="2147483893" r:id="rId32"/>
    <p:sldLayoutId id="2147483894" r:id="rId33"/>
    <p:sldLayoutId id="2147483895" r:id="rId34"/>
    <p:sldLayoutId id="2147483896" r:id="rId35"/>
    <p:sldLayoutId id="2147483897" r:id="rId36"/>
    <p:sldLayoutId id="2147483898" r:id="rId37"/>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png"/><Relationship Id="rId7"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83.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emf"/><Relationship Id="rId18" Type="http://schemas.microsoft.com/office/2007/relationships/hdphoto" Target="../media/hdphoto9.wdp"/><Relationship Id="rId3" Type="http://schemas.openxmlformats.org/officeDocument/2006/relationships/image" Target="../media/image28.wmf"/><Relationship Id="rId7" Type="http://schemas.microsoft.com/office/2007/relationships/hdphoto" Target="../media/hdphoto6.wdp"/><Relationship Id="rId12" Type="http://schemas.openxmlformats.org/officeDocument/2006/relationships/image" Target="../media/image34.emf"/><Relationship Id="rId17" Type="http://schemas.openxmlformats.org/officeDocument/2006/relationships/image" Target="../media/image38.png"/><Relationship Id="rId2" Type="http://schemas.openxmlformats.org/officeDocument/2006/relationships/notesSlide" Target="../notesSlides/notesSlide11.xml"/><Relationship Id="rId16" Type="http://schemas.microsoft.com/office/2007/relationships/hdphoto" Target="../media/hdphoto8.wdp"/><Relationship Id="rId1" Type="http://schemas.openxmlformats.org/officeDocument/2006/relationships/slideLayout" Target="../slideLayouts/slideLayout83.xml"/><Relationship Id="rId6" Type="http://schemas.openxmlformats.org/officeDocument/2006/relationships/image" Target="../media/image30.png"/><Relationship Id="rId11" Type="http://schemas.openxmlformats.org/officeDocument/2006/relationships/image" Target="../media/image33.emf"/><Relationship Id="rId5" Type="http://schemas.microsoft.com/office/2007/relationships/hdphoto" Target="../media/hdphoto5.wdp"/><Relationship Id="rId15" Type="http://schemas.openxmlformats.org/officeDocument/2006/relationships/image" Target="../media/image37.png"/><Relationship Id="rId10" Type="http://schemas.openxmlformats.org/officeDocument/2006/relationships/image" Target="../media/image32.emf"/><Relationship Id="rId4" Type="http://schemas.openxmlformats.org/officeDocument/2006/relationships/image" Target="../media/image29.png"/><Relationship Id="rId9" Type="http://schemas.microsoft.com/office/2007/relationships/hdphoto" Target="../media/hdphoto7.wdp"/><Relationship Id="rId14" Type="http://schemas.openxmlformats.org/officeDocument/2006/relationships/image" Target="../media/image36.tiff"/></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07.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08.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09.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5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83.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8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3" Type="http://schemas.openxmlformats.org/officeDocument/2006/relationships/hyperlink" Target="http://ibm.biz/ICP-Home" TargetMode="External"/><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83.xml"/><Relationship Id="rId6" Type="http://schemas.openxmlformats.org/officeDocument/2006/relationships/hyperlink" Target="https://ibm-cloud-tech.slack.com/messages/C8RS7HBHV/" TargetMode="Externa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microsoft.com/office/2007/relationships/hdphoto" Target="../media/hdphoto3.wdp"/><Relationship Id="rId2" Type="http://schemas.openxmlformats.org/officeDocument/2006/relationships/notesSlide" Target="../notesSlides/notesSlide9.xml"/><Relationship Id="rId1" Type="http://schemas.openxmlformats.org/officeDocument/2006/relationships/slideLayout" Target="../slideLayouts/slideLayout93.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2.wdp"/><Relationship Id="rId9"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1288469"/>
            <a:ext cx="4586468" cy="2889991"/>
          </a:xfrm>
        </p:spPr>
        <p:txBody>
          <a:bodyPr/>
          <a:lstStyle/>
          <a:p>
            <a:r>
              <a:rPr lang="en-US" sz="3600" b="1" dirty="0"/>
              <a:t>Microclimate</a:t>
            </a:r>
            <a:br>
              <a:rPr lang="en-US" sz="3600" b="1" dirty="0"/>
            </a:br>
            <a:r>
              <a:rPr lang="en-US" sz="2000" dirty="0"/>
              <a:t>Overview and Strategy</a:t>
            </a:r>
            <a:br>
              <a:rPr lang="en-US" sz="2000" dirty="0"/>
            </a:br>
            <a:br>
              <a:rPr lang="en-US" sz="2000" dirty="0"/>
            </a:br>
            <a:br>
              <a:rPr lang="en-US" sz="2000" dirty="0"/>
            </a:br>
            <a:br>
              <a:rPr lang="en-US" sz="2000" dirty="0"/>
            </a:br>
            <a:br>
              <a:rPr lang="en-US" sz="2000" dirty="0"/>
            </a:br>
            <a:br>
              <a:rPr lang="en-US" sz="2000" dirty="0"/>
            </a:br>
            <a:r>
              <a:rPr lang="en-US" sz="2000" dirty="0"/>
              <a:t>End to end development platform for developing, building, testing and deploying code</a:t>
            </a:r>
            <a:endParaRPr lang="en-US" dirty="0"/>
          </a:p>
        </p:txBody>
      </p:sp>
    </p:spTree>
    <p:extLst>
      <p:ext uri="{BB962C8B-B14F-4D97-AF65-F5344CB8AC3E}">
        <p14:creationId xmlns:p14="http://schemas.microsoft.com/office/powerpoint/2010/main" val="1526229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6"/>
          <p:cNvSpPr txBox="1">
            <a:spLocks/>
          </p:cNvSpPr>
          <p:nvPr/>
        </p:nvSpPr>
        <p:spPr>
          <a:xfrm>
            <a:off x="6724643" y="1015226"/>
            <a:ext cx="2070101" cy="929006"/>
          </a:xfrm>
          <a:prstGeom prst="rect">
            <a:avLst/>
          </a:prstGeom>
          <a:solidFill>
            <a:srgbClr val="FFFFFF"/>
          </a:solidFill>
          <a:ln w="15875">
            <a:solidFill>
              <a:srgbClr val="69A6FF"/>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sp>
        <p:nvSpPr>
          <p:cNvPr id="2" name="Title 1"/>
          <p:cNvSpPr>
            <a:spLocks noGrp="1"/>
          </p:cNvSpPr>
          <p:nvPr>
            <p:ph type="title"/>
          </p:nvPr>
        </p:nvSpPr>
        <p:spPr>
          <a:xfrm>
            <a:off x="228599" y="233340"/>
            <a:ext cx="8375289" cy="640080"/>
          </a:xfrm>
        </p:spPr>
        <p:txBody>
          <a:bodyPr/>
          <a:lstStyle/>
          <a:p>
            <a:r>
              <a:rPr lang="en-US" dirty="0"/>
              <a:t>Built with open standards, to support developer choice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10</a:t>
            </a:fld>
            <a:endParaRPr lang="en-US"/>
          </a:p>
        </p:txBody>
      </p:sp>
      <p:sp>
        <p:nvSpPr>
          <p:cNvPr id="50" name="Content Placeholder 4"/>
          <p:cNvSpPr txBox="1">
            <a:spLocks/>
          </p:cNvSpPr>
          <p:nvPr/>
        </p:nvSpPr>
        <p:spPr>
          <a:xfrm>
            <a:off x="2393949" y="1944232"/>
            <a:ext cx="2070101" cy="2562986"/>
          </a:xfrm>
          <a:prstGeom prst="rect">
            <a:avLst/>
          </a:prstGeom>
          <a:solidFill>
            <a:srgbClr val="003BC9"/>
          </a:solidFill>
          <a:ln w="15875">
            <a:solidFill>
              <a:schemeClr val="accent3"/>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ea typeface="Arial" charset="0"/>
                <a:cs typeface="Arial" charset="0"/>
              </a:rPr>
              <a:t>Multiple language support for Node and Swift</a:t>
            </a:r>
          </a:p>
        </p:txBody>
      </p:sp>
      <p:sp>
        <p:nvSpPr>
          <p:cNvPr id="51" name="Content Placeholder 5"/>
          <p:cNvSpPr txBox="1">
            <a:spLocks/>
          </p:cNvSpPr>
          <p:nvPr/>
        </p:nvSpPr>
        <p:spPr>
          <a:xfrm>
            <a:off x="4559300" y="1935468"/>
            <a:ext cx="2070100" cy="2571750"/>
          </a:xfrm>
          <a:prstGeom prst="rect">
            <a:avLst/>
          </a:prstGeom>
          <a:solidFill>
            <a:srgbClr val="0064FF"/>
          </a:solidFill>
          <a:ln w="15875">
            <a:solidFill>
              <a:schemeClr val="accent2"/>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0" i="0" u="none" strike="noStrike" kern="1200" cap="none" spc="0" normalizeH="0" baseline="0" noProof="0" dirty="0">
                <a:ln>
                  <a:noFill/>
                </a:ln>
                <a:solidFill>
                  <a:srgbClr val="FFFFFF"/>
                </a:solidFill>
                <a:effectLst/>
                <a:uLnTx/>
                <a:uFillTx/>
                <a:ea typeface="Arial" charset="0"/>
                <a:cs typeface="Arial" charset="0"/>
              </a:rPr>
              <a:t> </a:t>
            </a:r>
            <a:r>
              <a:rPr lang="en-US" sz="1600" dirty="0">
                <a:solidFill>
                  <a:srgbClr val="FFFFFF"/>
                </a:solidFill>
              </a:rPr>
              <a:t>Speed and agility with safety using  integrated </a:t>
            </a:r>
            <a:r>
              <a:rPr lang="en-US" sz="1600" dirty="0" err="1">
                <a:solidFill>
                  <a:srgbClr val="FFFFFF"/>
                </a:solidFill>
              </a:rPr>
              <a:t>devops</a:t>
            </a:r>
            <a:r>
              <a:rPr lang="en-US" sz="1600" dirty="0">
                <a:solidFill>
                  <a:srgbClr val="FFFFFF"/>
                </a:solidFill>
              </a:rPr>
              <a:t> </a:t>
            </a:r>
            <a:endParaRPr kumimoji="0" lang="en-US" sz="1600" b="0" i="0" u="none" strike="noStrike" kern="1200" cap="none" spc="0" normalizeH="0" baseline="0" noProof="0" dirty="0">
              <a:ln>
                <a:noFill/>
              </a:ln>
              <a:solidFill>
                <a:srgbClr val="FFFFFF"/>
              </a:solidFill>
              <a:effectLst/>
              <a:uLnTx/>
              <a:uFillTx/>
              <a:ea typeface="Arial" charset="0"/>
              <a:cs typeface="Arial" charset="0"/>
            </a:endParaRPr>
          </a:p>
        </p:txBody>
      </p:sp>
      <p:sp>
        <p:nvSpPr>
          <p:cNvPr id="52" name="Content Placeholder 6"/>
          <p:cNvSpPr txBox="1">
            <a:spLocks/>
          </p:cNvSpPr>
          <p:nvPr/>
        </p:nvSpPr>
        <p:spPr>
          <a:xfrm>
            <a:off x="153866" y="1904830"/>
            <a:ext cx="2070101" cy="2571750"/>
          </a:xfrm>
          <a:prstGeom prst="rect">
            <a:avLst/>
          </a:prstGeom>
          <a:solidFill>
            <a:srgbClr val="000E5E"/>
          </a:solidFill>
          <a:ln>
            <a:solidFill>
              <a:srgbClr val="000E5E"/>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lang="en-US" sz="1600" dirty="0">
                <a:solidFill>
                  <a:srgbClr val="FFFFFF"/>
                </a:solidFill>
              </a:rPr>
              <a:t>Support for popular  Java stacks including Java EE/</a:t>
            </a:r>
            <a:r>
              <a:rPr lang="en-US" sz="1600" dirty="0" err="1">
                <a:solidFill>
                  <a:srgbClr val="FFFFFF"/>
                </a:solidFill>
              </a:rPr>
              <a:t>MicroProfile</a:t>
            </a:r>
            <a:r>
              <a:rPr lang="en-US" sz="1600" dirty="0">
                <a:solidFill>
                  <a:srgbClr val="FFFFFF"/>
                </a:solidFill>
              </a:rPr>
              <a:t> and  Spring </a:t>
            </a:r>
          </a:p>
          <a:p>
            <a:pPr marL="0" marR="0" lvl="0" indent="0" algn="ctr" defTabSz="457200" rtl="0" eaLnBrk="1" fontAlgn="auto" latinLnBrk="0" hangingPunct="1">
              <a:lnSpc>
                <a:spcPct val="100000"/>
              </a:lnSpc>
              <a:spcBef>
                <a:spcPts val="1100"/>
              </a:spcBef>
              <a:spcAft>
                <a:spcPts val="0"/>
              </a:spcAft>
              <a:buClrTx/>
              <a:buSzTx/>
              <a:buFont typeface="Arial"/>
              <a:buNone/>
              <a:tabLst/>
              <a:defRPr/>
            </a:pPr>
            <a:endParaRPr kumimoji="0" lang="en-US" sz="1600" b="0" i="0" u="none" strike="noStrike" kern="1200" cap="none" spc="0" normalizeH="0" baseline="0" noProof="0" dirty="0">
              <a:ln>
                <a:noFill/>
              </a:ln>
              <a:solidFill>
                <a:srgbClr val="FFFFFF"/>
              </a:solidFill>
              <a:effectLst/>
              <a:uLnTx/>
              <a:uFillTx/>
              <a:ea typeface="Arial" charset="0"/>
              <a:cs typeface="Arial" charset="0"/>
            </a:endParaRPr>
          </a:p>
        </p:txBody>
      </p:sp>
      <p:sp>
        <p:nvSpPr>
          <p:cNvPr id="53" name="Content Placeholder 6"/>
          <p:cNvSpPr txBox="1">
            <a:spLocks/>
          </p:cNvSpPr>
          <p:nvPr/>
        </p:nvSpPr>
        <p:spPr>
          <a:xfrm>
            <a:off x="228600" y="1015226"/>
            <a:ext cx="2070101" cy="920242"/>
          </a:xfrm>
          <a:prstGeom prst="rect">
            <a:avLst/>
          </a:prstGeom>
          <a:solidFill>
            <a:srgbClr val="FFFFFF"/>
          </a:solidFill>
          <a:ln w="15875">
            <a:solidFill>
              <a:srgbClr val="000E5E"/>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645" y="1054399"/>
            <a:ext cx="1879244" cy="632906"/>
          </a:xfrm>
          <a:prstGeom prst="rect">
            <a:avLst/>
          </a:prstGeom>
        </p:spPr>
      </p:pic>
      <p:sp>
        <p:nvSpPr>
          <p:cNvPr id="55" name="Content Placeholder 6"/>
          <p:cNvSpPr txBox="1">
            <a:spLocks/>
          </p:cNvSpPr>
          <p:nvPr/>
        </p:nvSpPr>
        <p:spPr>
          <a:xfrm>
            <a:off x="2393949" y="1015226"/>
            <a:ext cx="2070101" cy="920242"/>
          </a:xfrm>
          <a:prstGeom prst="rect">
            <a:avLst/>
          </a:prstGeom>
          <a:solidFill>
            <a:srgbClr val="FFFFFF"/>
          </a:solidFill>
          <a:ln w="15875">
            <a:solidFill>
              <a:srgbClr val="003BC9"/>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sp>
        <p:nvSpPr>
          <p:cNvPr id="56" name="Content Placeholder 6"/>
          <p:cNvSpPr txBox="1">
            <a:spLocks/>
          </p:cNvSpPr>
          <p:nvPr/>
        </p:nvSpPr>
        <p:spPr>
          <a:xfrm>
            <a:off x="4559298" y="1015226"/>
            <a:ext cx="2070101" cy="920242"/>
          </a:xfrm>
          <a:prstGeom prst="rect">
            <a:avLst/>
          </a:prstGeom>
          <a:solidFill>
            <a:srgbClr val="FFFFFF"/>
          </a:solidFill>
          <a:ln w="15875">
            <a:solidFill>
              <a:srgbClr val="0064FF"/>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ea typeface="Arial" charset="0"/>
                <a:cs typeface="Arial" charset="0"/>
              </a:rPr>
              <a:t>Text or image</a:t>
            </a:r>
          </a:p>
        </p:txBody>
      </p:sp>
      <p:pic>
        <p:nvPicPr>
          <p:cNvPr id="57" name="Picture 56"/>
          <p:cNvPicPr>
            <a:picLocks noChangeAspect="1"/>
          </p:cNvPicPr>
          <p:nvPr/>
        </p:nvPicPr>
        <p:blipFill>
          <a:blip r:embed="rId4"/>
          <a:stretch>
            <a:fillRect/>
          </a:stretch>
        </p:blipFill>
        <p:spPr>
          <a:xfrm>
            <a:off x="6886121" y="1573753"/>
            <a:ext cx="1747139" cy="306974"/>
          </a:xfrm>
          <a:prstGeom prst="rect">
            <a:avLst/>
          </a:prstGeom>
        </p:spPr>
      </p:pic>
      <p:sp>
        <p:nvSpPr>
          <p:cNvPr id="59" name="TextBox 58"/>
          <p:cNvSpPr txBox="1"/>
          <p:nvPr/>
        </p:nvSpPr>
        <p:spPr>
          <a:xfrm>
            <a:off x="495389" y="4014400"/>
            <a:ext cx="1536522" cy="369332"/>
          </a:xfrm>
          <a:prstGeom prst="rect">
            <a:avLst/>
          </a:prstGeom>
          <a:noFill/>
        </p:spPr>
        <p:txBody>
          <a:bodyPr wrap="square" rtlCol="0">
            <a:spAutoFit/>
          </a:bodyPr>
          <a:lstStyle/>
          <a:p>
            <a:pPr algn="ctr"/>
            <a:r>
              <a:rPr lang="en-US" sz="1800" b="1" dirty="0">
                <a:solidFill>
                  <a:srgbClr val="FFFFFF"/>
                </a:solidFill>
              </a:rPr>
              <a:t>Java</a:t>
            </a:r>
          </a:p>
        </p:txBody>
      </p:sp>
      <p:sp>
        <p:nvSpPr>
          <p:cNvPr id="60" name="TextBox 59"/>
          <p:cNvSpPr txBox="1"/>
          <p:nvPr/>
        </p:nvSpPr>
        <p:spPr>
          <a:xfrm>
            <a:off x="2393949" y="4014400"/>
            <a:ext cx="2070101" cy="369332"/>
          </a:xfrm>
          <a:prstGeom prst="rect">
            <a:avLst/>
          </a:prstGeom>
          <a:noFill/>
        </p:spPr>
        <p:txBody>
          <a:bodyPr wrap="square" rtlCol="0">
            <a:spAutoFit/>
          </a:bodyPr>
          <a:lstStyle/>
          <a:p>
            <a:pPr algn="ctr"/>
            <a:r>
              <a:rPr lang="en-US" sz="1800" b="1" dirty="0" err="1">
                <a:solidFill>
                  <a:srgbClr val="FFFFFF"/>
                </a:solidFill>
              </a:rPr>
              <a:t>Polygot</a:t>
            </a:r>
            <a:endParaRPr lang="en-US" sz="1800" b="1" dirty="0">
              <a:solidFill>
                <a:srgbClr val="FFFFFF"/>
              </a:solidFill>
            </a:endParaRPr>
          </a:p>
        </p:txBody>
      </p:sp>
      <p:sp>
        <p:nvSpPr>
          <p:cNvPr id="61" name="TextBox 60"/>
          <p:cNvSpPr txBox="1"/>
          <p:nvPr/>
        </p:nvSpPr>
        <p:spPr>
          <a:xfrm>
            <a:off x="4559296" y="4014400"/>
            <a:ext cx="2070101" cy="369332"/>
          </a:xfrm>
          <a:prstGeom prst="rect">
            <a:avLst/>
          </a:prstGeom>
          <a:noFill/>
        </p:spPr>
        <p:txBody>
          <a:bodyPr wrap="square" rtlCol="0">
            <a:spAutoFit/>
          </a:bodyPr>
          <a:lstStyle/>
          <a:p>
            <a:pPr algn="ctr"/>
            <a:r>
              <a:rPr lang="en-US" sz="1800" b="1" dirty="0">
                <a:solidFill>
                  <a:srgbClr val="FFFFFF"/>
                </a:solidFill>
              </a:rPr>
              <a:t>Pipeline</a:t>
            </a:r>
          </a:p>
        </p:txBody>
      </p:sp>
      <p:sp>
        <p:nvSpPr>
          <p:cNvPr id="62" name="Content Placeholder 5"/>
          <p:cNvSpPr txBox="1">
            <a:spLocks/>
          </p:cNvSpPr>
          <p:nvPr/>
        </p:nvSpPr>
        <p:spPr>
          <a:xfrm>
            <a:off x="6724645" y="1944232"/>
            <a:ext cx="2070100" cy="2562986"/>
          </a:xfrm>
          <a:prstGeom prst="rect">
            <a:avLst/>
          </a:prstGeom>
          <a:solidFill>
            <a:srgbClr val="69A6FF"/>
          </a:solidFill>
          <a:ln w="15875">
            <a:solidFill>
              <a:srgbClr val="69A6FF"/>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kumimoji="0" lang="en-US" sz="1600" b="0" i="0" u="none" strike="noStrike" kern="1200" cap="none" spc="0" normalizeH="0" baseline="0" noProof="0" dirty="0">
                <a:ln>
                  <a:noFill/>
                </a:ln>
                <a:solidFill>
                  <a:srgbClr val="FFFFFF"/>
                </a:solidFill>
                <a:effectLst/>
                <a:uLnTx/>
                <a:uFillTx/>
                <a:ea typeface="Arial" charset="0"/>
                <a:cs typeface="Arial" charset="0"/>
              </a:rPr>
              <a:t> </a:t>
            </a:r>
            <a:r>
              <a:rPr lang="en-US" sz="1600" dirty="0">
                <a:solidFill>
                  <a:srgbClr val="FFFFFF"/>
                </a:solidFill>
              </a:rPr>
              <a:t>Manage containers at scale</a:t>
            </a:r>
            <a:endParaRPr kumimoji="0" lang="en-US" sz="1600" b="0" i="0" u="none" strike="noStrike" kern="1200" cap="none" spc="0" normalizeH="0" baseline="0" noProof="0" dirty="0">
              <a:ln>
                <a:noFill/>
              </a:ln>
              <a:solidFill>
                <a:srgbClr val="FFFFFF"/>
              </a:solidFill>
              <a:effectLst/>
              <a:uLnTx/>
              <a:uFillTx/>
              <a:ea typeface="Arial" charset="0"/>
              <a:cs typeface="Arial" charset="0"/>
            </a:endParaRPr>
          </a:p>
        </p:txBody>
      </p:sp>
      <p:sp>
        <p:nvSpPr>
          <p:cNvPr id="64" name="TextBox 63"/>
          <p:cNvSpPr txBox="1"/>
          <p:nvPr/>
        </p:nvSpPr>
        <p:spPr>
          <a:xfrm>
            <a:off x="6724639" y="4023164"/>
            <a:ext cx="2070101" cy="369332"/>
          </a:xfrm>
          <a:prstGeom prst="rect">
            <a:avLst/>
          </a:prstGeom>
          <a:noFill/>
        </p:spPr>
        <p:txBody>
          <a:bodyPr wrap="square" rtlCol="0">
            <a:spAutoFit/>
          </a:bodyPr>
          <a:lstStyle/>
          <a:p>
            <a:pPr algn="ctr"/>
            <a:r>
              <a:rPr lang="en-US" sz="1800" b="1" dirty="0">
                <a:solidFill>
                  <a:srgbClr val="FFFFFF"/>
                </a:solidFill>
              </a:rPr>
              <a:t>Containers</a:t>
            </a:r>
          </a:p>
        </p:txBody>
      </p:sp>
      <p:sp>
        <p:nvSpPr>
          <p:cNvPr id="24"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pic>
        <p:nvPicPr>
          <p:cNvPr id="21" name="Picture 20">
            <a:extLst>
              <a:ext uri="{FF2B5EF4-FFF2-40B4-BE49-F238E27FC236}">
                <a16:creationId xmlns:a16="http://schemas.microsoft.com/office/drawing/2014/main" id="{75C7C7BD-4927-4782-9B3F-2CC620AB16B3}"/>
              </a:ext>
            </a:extLst>
          </p:cNvPr>
          <p:cNvPicPr>
            <a:picLocks noChangeAspect="1"/>
          </p:cNvPicPr>
          <p:nvPr/>
        </p:nvPicPr>
        <p:blipFill>
          <a:blip r:embed="rId5"/>
          <a:stretch>
            <a:fillRect/>
          </a:stretch>
        </p:blipFill>
        <p:spPr>
          <a:xfrm>
            <a:off x="1155504" y="1365097"/>
            <a:ext cx="935089" cy="303904"/>
          </a:xfrm>
          <a:prstGeom prst="rect">
            <a:avLst/>
          </a:prstGeom>
        </p:spPr>
      </p:pic>
      <p:pic>
        <p:nvPicPr>
          <p:cNvPr id="22" name="Picture 21">
            <a:extLst>
              <a:ext uri="{FF2B5EF4-FFF2-40B4-BE49-F238E27FC236}">
                <a16:creationId xmlns:a16="http://schemas.microsoft.com/office/drawing/2014/main" id="{D85059CF-F656-4057-BEEF-AE9C84D5EE42}"/>
              </a:ext>
            </a:extLst>
          </p:cNvPr>
          <p:cNvPicPr>
            <a:picLocks noChangeAspect="1"/>
          </p:cNvPicPr>
          <p:nvPr/>
        </p:nvPicPr>
        <p:blipFill>
          <a:blip r:embed="rId6"/>
          <a:stretch>
            <a:fillRect/>
          </a:stretch>
        </p:blipFill>
        <p:spPr>
          <a:xfrm>
            <a:off x="495389" y="1276127"/>
            <a:ext cx="563956" cy="533520"/>
          </a:xfrm>
          <a:prstGeom prst="rect">
            <a:avLst/>
          </a:prstGeom>
          <a:solidFill>
            <a:schemeClr val="accent2">
              <a:lumMod val="75000"/>
            </a:schemeClr>
          </a:solidFill>
          <a:effectLst>
            <a:softEdge rad="0"/>
          </a:effectLst>
        </p:spPr>
      </p:pic>
      <p:pic>
        <p:nvPicPr>
          <p:cNvPr id="23" name="Picture 22">
            <a:extLst>
              <a:ext uri="{FF2B5EF4-FFF2-40B4-BE49-F238E27FC236}">
                <a16:creationId xmlns:a16="http://schemas.microsoft.com/office/drawing/2014/main" id="{AF94E64B-3BEB-4BE5-A60E-58ADFA27E024}"/>
              </a:ext>
            </a:extLst>
          </p:cNvPr>
          <p:cNvPicPr>
            <a:picLocks noChangeAspect="1"/>
          </p:cNvPicPr>
          <p:nvPr/>
        </p:nvPicPr>
        <p:blipFill>
          <a:blip r:embed="rId7"/>
          <a:stretch>
            <a:fillRect/>
          </a:stretch>
        </p:blipFill>
        <p:spPr>
          <a:xfrm>
            <a:off x="3733249" y="1153131"/>
            <a:ext cx="664565" cy="664565"/>
          </a:xfrm>
          <a:prstGeom prst="rect">
            <a:avLst/>
          </a:prstGeom>
        </p:spPr>
      </p:pic>
      <p:pic>
        <p:nvPicPr>
          <p:cNvPr id="25" name="Picture 24">
            <a:extLst>
              <a:ext uri="{FF2B5EF4-FFF2-40B4-BE49-F238E27FC236}">
                <a16:creationId xmlns:a16="http://schemas.microsoft.com/office/drawing/2014/main" id="{0741AE0F-69A2-41E0-A676-70E31DC988FA}"/>
              </a:ext>
            </a:extLst>
          </p:cNvPr>
          <p:cNvPicPr>
            <a:picLocks noChangeAspect="1"/>
          </p:cNvPicPr>
          <p:nvPr/>
        </p:nvPicPr>
        <p:blipFill>
          <a:blip r:embed="rId8"/>
          <a:stretch>
            <a:fillRect/>
          </a:stretch>
        </p:blipFill>
        <p:spPr>
          <a:xfrm>
            <a:off x="2468683" y="1034387"/>
            <a:ext cx="1081341" cy="661420"/>
          </a:xfrm>
          <a:prstGeom prst="rect">
            <a:avLst/>
          </a:prstGeom>
        </p:spPr>
      </p:pic>
      <p:pic>
        <p:nvPicPr>
          <p:cNvPr id="26" name="图片 232" descr="图片 232">
            <a:extLst>
              <a:ext uri="{FF2B5EF4-FFF2-40B4-BE49-F238E27FC236}">
                <a16:creationId xmlns:a16="http://schemas.microsoft.com/office/drawing/2014/main" id="{49910F67-696B-44A8-9438-63C9335A317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349959" y="1099948"/>
            <a:ext cx="488773" cy="75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12775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11</a:t>
            </a:fld>
            <a:endParaRPr lang="en-US">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11</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11</a:t>
            </a:fld>
            <a:endParaRPr lang="en-US" dirty="0">
              <a:solidFill>
                <a:schemeClr val="tx1"/>
              </a:solidFill>
            </a:endParaRPr>
          </a:p>
        </p:txBody>
      </p:sp>
      <p:sp>
        <p:nvSpPr>
          <p:cNvPr id="27" name="Title 1"/>
          <p:cNvSpPr>
            <a:spLocks noGrp="1"/>
          </p:cNvSpPr>
          <p:nvPr>
            <p:ph type="title"/>
          </p:nvPr>
        </p:nvSpPr>
        <p:spPr>
          <a:xfrm>
            <a:off x="228600" y="209688"/>
            <a:ext cx="6400800" cy="640080"/>
          </a:xfrm>
        </p:spPr>
        <p:txBody>
          <a:bodyPr/>
          <a:lstStyle/>
          <a:p>
            <a:r>
              <a:rPr lang="en-US" dirty="0"/>
              <a:t>Solution Overview</a:t>
            </a:r>
          </a:p>
        </p:txBody>
      </p:sp>
      <p:sp>
        <p:nvSpPr>
          <p:cNvPr id="21" name="Rectangle 20"/>
          <p:cNvSpPr/>
          <p:nvPr/>
        </p:nvSpPr>
        <p:spPr>
          <a:xfrm>
            <a:off x="153866" y="758485"/>
            <a:ext cx="6313705" cy="3465997"/>
          </a:xfrm>
          <a:prstGeom prst="rect">
            <a:avLst/>
          </a:prstGeom>
          <a:solidFill>
            <a:schemeClr val="accent1"/>
          </a:solidFill>
          <a:ln w="9525"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p:txBody>
      </p:sp>
      <p:sp>
        <p:nvSpPr>
          <p:cNvPr id="28" name="Rectangle 27"/>
          <p:cNvSpPr/>
          <p:nvPr/>
        </p:nvSpPr>
        <p:spPr>
          <a:xfrm>
            <a:off x="521453" y="4332400"/>
            <a:ext cx="5535748" cy="413131"/>
          </a:xfrm>
          <a:prstGeom prst="rect">
            <a:avLst/>
          </a:prstGeom>
          <a:noFill/>
          <a:ln>
            <a:noFill/>
          </a:ln>
        </p:spPr>
        <p:txBody>
          <a:bodyPr wrap="square" lIns="91440" tIns="0" rIns="0" bIns="0" rtlCol="0" anchor="ctr">
            <a:noAutofit/>
          </a:bodyPr>
          <a:lstStyle/>
          <a:p>
            <a:pPr algn="ctr">
              <a:spcBef>
                <a:spcPts val="600"/>
              </a:spcBef>
            </a:pPr>
            <a:r>
              <a:rPr lang="en-US" sz="1400" dirty="0">
                <a:solidFill>
                  <a:srgbClr val="000000"/>
                </a:solidFill>
                <a:ea typeface="Arial" charset="0"/>
                <a:cs typeface="Arial" charset="0"/>
                <a:sym typeface="Helvetica Neue"/>
              </a:rPr>
              <a:t>Free download to run locally or on IBM Cloud Private</a:t>
            </a:r>
          </a:p>
        </p:txBody>
      </p:sp>
      <p:grpSp>
        <p:nvGrpSpPr>
          <p:cNvPr id="29" name="Group 28">
            <a:extLst>
              <a:ext uri="{FF2B5EF4-FFF2-40B4-BE49-F238E27FC236}">
                <a16:creationId xmlns:a16="http://schemas.microsoft.com/office/drawing/2014/main" id="{78121E23-336E-483B-AD1E-F2DDB8EECC2C}"/>
              </a:ext>
            </a:extLst>
          </p:cNvPr>
          <p:cNvGrpSpPr/>
          <p:nvPr/>
        </p:nvGrpSpPr>
        <p:grpSpPr>
          <a:xfrm>
            <a:off x="241247" y="1674696"/>
            <a:ext cx="6172639" cy="804903"/>
            <a:chOff x="314035" y="2338728"/>
            <a:chExt cx="6172639" cy="804903"/>
          </a:xfrm>
        </p:grpSpPr>
        <p:sp>
          <p:nvSpPr>
            <p:cNvPr id="30" name="Rectangle 29"/>
            <p:cNvSpPr/>
            <p:nvPr/>
          </p:nvSpPr>
          <p:spPr>
            <a:xfrm>
              <a:off x="314035" y="2338728"/>
              <a:ext cx="6172639" cy="804903"/>
            </a:xfrm>
            <a:prstGeom prst="rect">
              <a:avLst/>
            </a:prstGeom>
            <a:solidFill>
              <a:schemeClr val="bg2">
                <a:lumMod val="95000"/>
              </a:schemeClr>
            </a:solidFill>
            <a:ln>
              <a:noFill/>
            </a:ln>
          </p:spPr>
          <p:txBody>
            <a:bodyPr wrap="square" lIns="1554480" tIns="0" rIns="0" bIns="0" rtlCol="0" anchor="ctr">
              <a:noAutofit/>
            </a:bodyPr>
            <a:lstStyle/>
            <a:p>
              <a:pPr marL="11113">
                <a:spcBef>
                  <a:spcPts val="600"/>
                </a:spcBef>
              </a:pPr>
              <a:endParaRPr lang="en-US" sz="1800" dirty="0">
                <a:solidFill>
                  <a:srgbClr val="000000"/>
                </a:solidFill>
                <a:ea typeface="Arial" charset="0"/>
                <a:cs typeface="Arial" charset="0"/>
                <a:sym typeface="Helvetica Neue"/>
              </a:endParaRPr>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965" y="2426413"/>
              <a:ext cx="620400" cy="620400"/>
            </a:xfrm>
            <a:prstGeom prst="rect">
              <a:avLst/>
            </a:prstGeom>
          </p:spPr>
        </p:pic>
      </p:grpSp>
      <p:sp>
        <p:nvSpPr>
          <p:cNvPr id="32" name="Rectangle 31"/>
          <p:cNvSpPr/>
          <p:nvPr/>
        </p:nvSpPr>
        <p:spPr>
          <a:xfrm>
            <a:off x="241247" y="2528541"/>
            <a:ext cx="6172639" cy="804903"/>
          </a:xfrm>
          <a:prstGeom prst="rect">
            <a:avLst/>
          </a:prstGeom>
          <a:solidFill>
            <a:schemeClr val="bg2">
              <a:lumMod val="95000"/>
            </a:schemeClr>
          </a:solidFill>
          <a:ln>
            <a:noFill/>
          </a:ln>
        </p:spPr>
        <p:txBody>
          <a:bodyPr wrap="square" lIns="1554480" tIns="0" rIns="0" bIns="0" rtlCol="0" anchor="ctr">
            <a:noAutofit/>
          </a:bodyPr>
          <a:lstStyle/>
          <a:p>
            <a:pPr>
              <a:spcBef>
                <a:spcPts val="600"/>
              </a:spcBef>
            </a:pPr>
            <a:endParaRPr lang="en-US" sz="1800" dirty="0">
              <a:solidFill>
                <a:srgbClr val="000000"/>
              </a:solidFill>
              <a:ea typeface="Arial" charset="0"/>
              <a:cs typeface="Arial" charset="0"/>
              <a:sym typeface="Helvetica Neue"/>
            </a:endParaRPr>
          </a:p>
        </p:txBody>
      </p:sp>
      <p:grpSp>
        <p:nvGrpSpPr>
          <p:cNvPr id="36" name="Group 35">
            <a:extLst>
              <a:ext uri="{FF2B5EF4-FFF2-40B4-BE49-F238E27FC236}">
                <a16:creationId xmlns:a16="http://schemas.microsoft.com/office/drawing/2014/main" id="{A0913D27-3858-A34E-A44C-9C5B8A34E619}"/>
              </a:ext>
            </a:extLst>
          </p:cNvPr>
          <p:cNvGrpSpPr/>
          <p:nvPr/>
        </p:nvGrpSpPr>
        <p:grpSpPr>
          <a:xfrm>
            <a:off x="579472" y="1776243"/>
            <a:ext cx="623703" cy="533400"/>
            <a:chOff x="4921934" y="3124200"/>
            <a:chExt cx="623703" cy="533400"/>
          </a:xfrm>
        </p:grpSpPr>
        <p:pic>
          <p:nvPicPr>
            <p:cNvPr id="37" name="Picture 36">
              <a:extLst>
                <a:ext uri="{FF2B5EF4-FFF2-40B4-BE49-F238E27FC236}">
                  <a16:creationId xmlns:a16="http://schemas.microsoft.com/office/drawing/2014/main" id="{C55E5EF0-7870-4A48-BF44-3D63867F1C4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4977801" y="3124200"/>
              <a:ext cx="511969" cy="357188"/>
            </a:xfrm>
            <a:prstGeom prst="rect">
              <a:avLst/>
            </a:prstGeom>
          </p:spPr>
        </p:pic>
        <p:pic>
          <p:nvPicPr>
            <p:cNvPr id="38" name="Picture 37">
              <a:extLst>
                <a:ext uri="{FF2B5EF4-FFF2-40B4-BE49-F238E27FC236}">
                  <a16:creationId xmlns:a16="http://schemas.microsoft.com/office/drawing/2014/main" id="{2221AF49-B0D2-4566-8A68-DB911D7B197D}"/>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l="42448" t="20833" b="13541"/>
            <a:stretch/>
          </p:blipFill>
          <p:spPr>
            <a:xfrm>
              <a:off x="4921934" y="3487624"/>
              <a:ext cx="623703" cy="169976"/>
            </a:xfrm>
            <a:prstGeom prst="rect">
              <a:avLst/>
            </a:prstGeom>
          </p:spPr>
        </p:pic>
      </p:grpSp>
      <p:grpSp>
        <p:nvGrpSpPr>
          <p:cNvPr id="39" name="Group 38">
            <a:extLst>
              <a:ext uri="{FF2B5EF4-FFF2-40B4-BE49-F238E27FC236}">
                <a16:creationId xmlns:a16="http://schemas.microsoft.com/office/drawing/2014/main" id="{E7598D8A-141E-4383-966E-6B56AD4D6F84}"/>
              </a:ext>
            </a:extLst>
          </p:cNvPr>
          <p:cNvGrpSpPr/>
          <p:nvPr/>
        </p:nvGrpSpPr>
        <p:grpSpPr>
          <a:xfrm>
            <a:off x="241247" y="820851"/>
            <a:ext cx="6172639" cy="2370441"/>
            <a:chOff x="326736" y="1283843"/>
            <a:chExt cx="6172639" cy="2370441"/>
          </a:xfrm>
        </p:grpSpPr>
        <p:sp>
          <p:nvSpPr>
            <p:cNvPr id="40" name="Rectangle 39"/>
            <p:cNvSpPr/>
            <p:nvPr/>
          </p:nvSpPr>
          <p:spPr>
            <a:xfrm>
              <a:off x="326736" y="1283843"/>
              <a:ext cx="6172639" cy="804903"/>
            </a:xfrm>
            <a:prstGeom prst="rect">
              <a:avLst/>
            </a:prstGeom>
            <a:solidFill>
              <a:schemeClr val="bg2">
                <a:lumMod val="95000"/>
              </a:schemeClr>
            </a:solidFill>
            <a:ln>
              <a:noFill/>
            </a:ln>
          </p:spPr>
          <p:txBody>
            <a:bodyPr wrap="square" lIns="1554480" tIns="0" rIns="0" bIns="0" rtlCol="0" anchor="ctr">
              <a:noAutofit/>
            </a:bodyPr>
            <a:lstStyle/>
            <a:p>
              <a:pPr marL="11113">
                <a:spcBef>
                  <a:spcPts val="600"/>
                </a:spcBef>
              </a:pPr>
              <a:endParaRPr lang="en-US" sz="1800" dirty="0">
                <a:solidFill>
                  <a:srgbClr val="000000"/>
                </a:solidFill>
                <a:ea typeface="Arial" charset="0"/>
                <a:cs typeface="Arial" charset="0"/>
                <a:sym typeface="Helvetica Neue"/>
              </a:endParaRPr>
            </a:p>
          </p:txBody>
        </p:sp>
        <p:pic>
          <p:nvPicPr>
            <p:cNvPr id="51" name="Picture 50">
              <a:extLst>
                <a:ext uri="{FF2B5EF4-FFF2-40B4-BE49-F238E27FC236}">
                  <a16:creationId xmlns:a16="http://schemas.microsoft.com/office/drawing/2014/main" id="{5D95AAC1-719E-4922-A97B-94E33267D4A9}"/>
                </a:ext>
              </a:extLst>
            </p:cNvPr>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708534" y="3188497"/>
              <a:ext cx="465787" cy="465787"/>
            </a:xfrm>
            <a:prstGeom prst="rect">
              <a:avLst/>
            </a:prstGeom>
          </p:spPr>
        </p:pic>
        <p:pic>
          <p:nvPicPr>
            <p:cNvPr id="52" name="Picture 51">
              <a:extLst>
                <a:ext uri="{FF2B5EF4-FFF2-40B4-BE49-F238E27FC236}">
                  <a16:creationId xmlns:a16="http://schemas.microsoft.com/office/drawing/2014/main" id="{87BD2C2F-33B9-4F3F-BEA3-2F1DF12B549E}"/>
                </a:ext>
              </a:extLst>
            </p:cNvPr>
            <p:cNvPicPr>
              <a:picLocks noChangeAspect="1"/>
            </p:cNvPicPr>
            <p:nvPr/>
          </p:nvPicPr>
          <p:blipFill>
            <a:blip r:embed="rId10">
              <a:lum bright="-100000"/>
            </a:blip>
            <a:stretch>
              <a:fillRect/>
            </a:stretch>
          </p:blipFill>
          <p:spPr>
            <a:xfrm>
              <a:off x="5984776" y="1719980"/>
              <a:ext cx="297180" cy="320040"/>
            </a:xfrm>
            <a:prstGeom prst="rect">
              <a:avLst/>
            </a:prstGeom>
          </p:spPr>
        </p:pic>
        <p:pic>
          <p:nvPicPr>
            <p:cNvPr id="53" name="Picture 52">
              <a:extLst>
                <a:ext uri="{FF2B5EF4-FFF2-40B4-BE49-F238E27FC236}">
                  <a16:creationId xmlns:a16="http://schemas.microsoft.com/office/drawing/2014/main" id="{5AE7A2E1-5922-4FDF-BCB0-3AC18C6836F9}"/>
                </a:ext>
              </a:extLst>
            </p:cNvPr>
            <p:cNvPicPr>
              <a:picLocks noChangeAspect="1"/>
            </p:cNvPicPr>
            <p:nvPr/>
          </p:nvPicPr>
          <p:blipFill>
            <a:blip r:embed="rId11">
              <a:lum bright="-100000"/>
            </a:blip>
            <a:stretch>
              <a:fillRect/>
            </a:stretch>
          </p:blipFill>
          <p:spPr>
            <a:xfrm>
              <a:off x="5972669" y="1342590"/>
              <a:ext cx="340042" cy="320040"/>
            </a:xfrm>
            <a:prstGeom prst="rect">
              <a:avLst/>
            </a:prstGeom>
          </p:spPr>
        </p:pic>
      </p:grpSp>
      <p:pic>
        <p:nvPicPr>
          <p:cNvPr id="54" name="Picture 53">
            <a:extLst>
              <a:ext uri="{FF2B5EF4-FFF2-40B4-BE49-F238E27FC236}">
                <a16:creationId xmlns:a16="http://schemas.microsoft.com/office/drawing/2014/main" id="{7DC2CA06-08A8-2A43-AC1B-33CED69F5C0B}"/>
              </a:ext>
            </a:extLst>
          </p:cNvPr>
          <p:cNvPicPr>
            <a:picLocks noChangeAspect="1"/>
          </p:cNvPicPr>
          <p:nvPr/>
        </p:nvPicPr>
        <p:blipFill>
          <a:blip r:embed="rId12"/>
          <a:stretch>
            <a:fillRect/>
          </a:stretch>
        </p:blipFill>
        <p:spPr>
          <a:xfrm>
            <a:off x="374486" y="1004778"/>
            <a:ext cx="422218" cy="422218"/>
          </a:xfrm>
          <a:prstGeom prst="rect">
            <a:avLst/>
          </a:prstGeom>
        </p:spPr>
      </p:pic>
      <p:pic>
        <p:nvPicPr>
          <p:cNvPr id="55" name="Picture 54">
            <a:extLst>
              <a:ext uri="{FF2B5EF4-FFF2-40B4-BE49-F238E27FC236}">
                <a16:creationId xmlns:a16="http://schemas.microsoft.com/office/drawing/2014/main" id="{3F18A554-E5C8-5E48-8E8F-0B5511262B62}"/>
              </a:ext>
            </a:extLst>
          </p:cNvPr>
          <p:cNvPicPr>
            <a:picLocks noChangeAspect="1"/>
          </p:cNvPicPr>
          <p:nvPr/>
        </p:nvPicPr>
        <p:blipFill>
          <a:blip r:embed="rId13"/>
          <a:stretch>
            <a:fillRect/>
          </a:stretch>
        </p:blipFill>
        <p:spPr>
          <a:xfrm>
            <a:off x="865498" y="1004778"/>
            <a:ext cx="562958" cy="422218"/>
          </a:xfrm>
          <a:prstGeom prst="rect">
            <a:avLst/>
          </a:prstGeom>
        </p:spPr>
      </p:pic>
      <p:sp>
        <p:nvSpPr>
          <p:cNvPr id="64" name="TextBox 63"/>
          <p:cNvSpPr txBox="1"/>
          <p:nvPr/>
        </p:nvSpPr>
        <p:spPr>
          <a:xfrm>
            <a:off x="1421316" y="892425"/>
            <a:ext cx="3897082" cy="769441"/>
          </a:xfrm>
          <a:prstGeom prst="rect">
            <a:avLst/>
          </a:prstGeom>
          <a:noFill/>
        </p:spPr>
        <p:txBody>
          <a:bodyPr wrap="square" rtlCol="0">
            <a:spAutoFit/>
          </a:bodyPr>
          <a:lstStyle/>
          <a:p>
            <a:pPr algn="ctr"/>
            <a:r>
              <a:rPr lang="en-US" sz="1600" b="1" dirty="0"/>
              <a:t>Quick start samples and import capability</a:t>
            </a:r>
          </a:p>
          <a:p>
            <a:pPr algn="ctr"/>
            <a:r>
              <a:rPr lang="en-US" sz="1200" dirty="0"/>
              <a:t>Get started quickly and stay on pace</a:t>
            </a:r>
            <a:endParaRPr lang="en-US" sz="1050" dirty="0"/>
          </a:p>
        </p:txBody>
      </p:sp>
      <p:sp>
        <p:nvSpPr>
          <p:cNvPr id="65" name="TextBox 64"/>
          <p:cNvSpPr txBox="1"/>
          <p:nvPr/>
        </p:nvSpPr>
        <p:spPr>
          <a:xfrm>
            <a:off x="1136609" y="1825185"/>
            <a:ext cx="4381913" cy="553998"/>
          </a:xfrm>
          <a:prstGeom prst="rect">
            <a:avLst/>
          </a:prstGeom>
          <a:noFill/>
        </p:spPr>
        <p:txBody>
          <a:bodyPr wrap="square" rtlCol="0">
            <a:spAutoFit/>
          </a:bodyPr>
          <a:lstStyle/>
          <a:p>
            <a:pPr algn="ctr"/>
            <a:r>
              <a:rPr lang="en-US" sz="1600" b="1" dirty="0"/>
              <a:t>Rapid Iteration</a:t>
            </a:r>
          </a:p>
          <a:p>
            <a:pPr algn="ctr"/>
            <a:r>
              <a:rPr lang="en-US" sz="1400" dirty="0"/>
              <a:t>Quickly enhance, build and test </a:t>
            </a:r>
          </a:p>
        </p:txBody>
      </p:sp>
      <p:sp>
        <p:nvSpPr>
          <p:cNvPr id="2" name="Rectangle 1"/>
          <p:cNvSpPr/>
          <p:nvPr/>
        </p:nvSpPr>
        <p:spPr>
          <a:xfrm>
            <a:off x="6670439" y="0"/>
            <a:ext cx="2473562" cy="5143500"/>
          </a:xfrm>
          <a:prstGeom prst="rect">
            <a:avLst/>
          </a:prstGeom>
          <a:solidFill>
            <a:schemeClr val="accent3"/>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67" name="Picture 66"/>
          <p:cNvPicPr>
            <a:picLocks noChangeAspect="1"/>
          </p:cNvPicPr>
          <p:nvPr/>
        </p:nvPicPr>
        <p:blipFill>
          <a:blip r:embed="rId14"/>
          <a:stretch>
            <a:fillRect/>
          </a:stretch>
        </p:blipFill>
        <p:spPr>
          <a:xfrm>
            <a:off x="7141550" y="209688"/>
            <a:ext cx="1531339" cy="1613941"/>
          </a:xfrm>
          <a:prstGeom prst="rect">
            <a:avLst/>
          </a:prstGeom>
        </p:spPr>
      </p:pic>
      <p:sp>
        <p:nvSpPr>
          <p:cNvPr id="68" name="Rectangle 67"/>
          <p:cNvSpPr/>
          <p:nvPr/>
        </p:nvSpPr>
        <p:spPr>
          <a:xfrm>
            <a:off x="6718300" y="2100824"/>
            <a:ext cx="2378827" cy="2369880"/>
          </a:xfrm>
          <a:prstGeom prst="rect">
            <a:avLst/>
          </a:prstGeom>
        </p:spPr>
        <p:txBody>
          <a:bodyPr wrap="square">
            <a:spAutoFit/>
          </a:bodyPr>
          <a:lstStyle/>
          <a:p>
            <a:pPr>
              <a:spcBef>
                <a:spcPts val="1200"/>
              </a:spcBef>
            </a:pPr>
            <a:r>
              <a:rPr lang="en-US" sz="1600" b="1" dirty="0">
                <a:solidFill>
                  <a:schemeClr val="bg2"/>
                </a:solidFill>
              </a:rPr>
              <a:t>Strategic Value:</a:t>
            </a:r>
          </a:p>
          <a:p>
            <a:pPr>
              <a:spcBef>
                <a:spcPts val="1200"/>
              </a:spcBef>
            </a:pPr>
            <a:r>
              <a:rPr lang="en-US" sz="1600" dirty="0">
                <a:solidFill>
                  <a:schemeClr val="bg2"/>
                </a:solidFill>
              </a:rPr>
              <a:t>Integration with IBM Cloud Private gives you an integrated developer platform for developing, building, testing, deploying code</a:t>
            </a:r>
          </a:p>
          <a:p>
            <a:pPr>
              <a:spcBef>
                <a:spcPts val="1200"/>
              </a:spcBef>
            </a:pPr>
            <a:endParaRPr lang="en-US" sz="1600" dirty="0">
              <a:solidFill>
                <a:schemeClr val="bg2"/>
              </a:solidFill>
            </a:endParaRPr>
          </a:p>
        </p:txBody>
      </p:sp>
      <p:sp>
        <p:nvSpPr>
          <p:cNvPr id="70"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
        <p:nvSpPr>
          <p:cNvPr id="42" name="Rectangle 41">
            <a:extLst>
              <a:ext uri="{FF2B5EF4-FFF2-40B4-BE49-F238E27FC236}">
                <a16:creationId xmlns:a16="http://schemas.microsoft.com/office/drawing/2014/main" id="{C9B5692E-4710-412D-9F77-9085F278F47D}"/>
              </a:ext>
            </a:extLst>
          </p:cNvPr>
          <p:cNvSpPr/>
          <p:nvPr/>
        </p:nvSpPr>
        <p:spPr>
          <a:xfrm>
            <a:off x="224398" y="3371359"/>
            <a:ext cx="6172639" cy="804903"/>
          </a:xfrm>
          <a:prstGeom prst="rect">
            <a:avLst/>
          </a:prstGeom>
          <a:solidFill>
            <a:schemeClr val="bg2">
              <a:lumMod val="95000"/>
            </a:schemeClr>
          </a:solidFill>
          <a:ln>
            <a:noFill/>
          </a:ln>
        </p:spPr>
        <p:txBody>
          <a:bodyPr wrap="square" lIns="1554480" tIns="0" rIns="0" bIns="0" rtlCol="0" anchor="ctr">
            <a:noAutofit/>
          </a:bodyPr>
          <a:lstStyle/>
          <a:p>
            <a:pPr>
              <a:spcBef>
                <a:spcPts val="600"/>
              </a:spcBef>
            </a:pPr>
            <a:endParaRPr lang="en-US" sz="1800" dirty="0">
              <a:solidFill>
                <a:srgbClr val="000000"/>
              </a:solidFill>
              <a:ea typeface="Arial" charset="0"/>
              <a:cs typeface="Arial" charset="0"/>
              <a:sym typeface="Helvetica Neue"/>
            </a:endParaRPr>
          </a:p>
        </p:txBody>
      </p:sp>
      <p:sp>
        <p:nvSpPr>
          <p:cNvPr id="43" name="TextBox 42">
            <a:extLst>
              <a:ext uri="{FF2B5EF4-FFF2-40B4-BE49-F238E27FC236}">
                <a16:creationId xmlns:a16="http://schemas.microsoft.com/office/drawing/2014/main" id="{AD8B3EBD-E615-47D2-A1AD-D463920888EB}"/>
              </a:ext>
            </a:extLst>
          </p:cNvPr>
          <p:cNvSpPr txBox="1"/>
          <p:nvPr/>
        </p:nvSpPr>
        <p:spPr>
          <a:xfrm>
            <a:off x="1097063" y="3468724"/>
            <a:ext cx="4381913" cy="523220"/>
          </a:xfrm>
          <a:prstGeom prst="rect">
            <a:avLst/>
          </a:prstGeom>
          <a:noFill/>
        </p:spPr>
        <p:txBody>
          <a:bodyPr wrap="square" rtlCol="0">
            <a:spAutoFit/>
          </a:bodyPr>
          <a:lstStyle/>
          <a:p>
            <a:pPr algn="ctr"/>
            <a:r>
              <a:rPr lang="en-US" sz="1600" b="1" dirty="0"/>
              <a:t>Integrated DevOps Pipeline</a:t>
            </a:r>
          </a:p>
          <a:p>
            <a:pPr algn="ctr"/>
            <a:r>
              <a:rPr lang="en-US" sz="1200" kern="0" dirty="0">
                <a:solidFill>
                  <a:srgbClr val="000000"/>
                </a:solidFill>
                <a:latin typeface="Helvetica Neue"/>
                <a:sym typeface="Helvetica Neue"/>
              </a:rPr>
              <a:t>Get into production fast with a preconfigured DevOps pipeline</a:t>
            </a:r>
            <a:endParaRPr lang="en-US" sz="1200" b="1" dirty="0"/>
          </a:p>
        </p:txBody>
      </p:sp>
      <p:sp>
        <p:nvSpPr>
          <p:cNvPr id="45" name="TextBox 44">
            <a:extLst>
              <a:ext uri="{FF2B5EF4-FFF2-40B4-BE49-F238E27FC236}">
                <a16:creationId xmlns:a16="http://schemas.microsoft.com/office/drawing/2014/main" id="{9E491C5F-0522-4EDD-85D9-EFC0802DFD61}"/>
              </a:ext>
            </a:extLst>
          </p:cNvPr>
          <p:cNvSpPr txBox="1"/>
          <p:nvPr/>
        </p:nvSpPr>
        <p:spPr>
          <a:xfrm>
            <a:off x="1166338" y="2637294"/>
            <a:ext cx="4381913" cy="553998"/>
          </a:xfrm>
          <a:prstGeom prst="rect">
            <a:avLst/>
          </a:prstGeom>
          <a:noFill/>
        </p:spPr>
        <p:txBody>
          <a:bodyPr wrap="square" rtlCol="0">
            <a:spAutoFit/>
          </a:bodyPr>
          <a:lstStyle/>
          <a:p>
            <a:pPr algn="ctr"/>
            <a:r>
              <a:rPr lang="en-US" sz="1600" b="1" dirty="0"/>
              <a:t>Intelligent Feedback &amp; Diagnostics</a:t>
            </a:r>
          </a:p>
          <a:p>
            <a:pPr algn="ctr"/>
            <a:r>
              <a:rPr lang="en-US" sz="1400" dirty="0"/>
              <a:t>Fast development with real time feedback</a:t>
            </a:r>
          </a:p>
        </p:txBody>
      </p:sp>
      <p:grpSp>
        <p:nvGrpSpPr>
          <p:cNvPr id="33" name="Group 32">
            <a:extLst>
              <a:ext uri="{FF2B5EF4-FFF2-40B4-BE49-F238E27FC236}">
                <a16:creationId xmlns:a16="http://schemas.microsoft.com/office/drawing/2014/main" id="{E5C93019-730F-7846-9D5D-511C2997481E}"/>
              </a:ext>
            </a:extLst>
          </p:cNvPr>
          <p:cNvGrpSpPr/>
          <p:nvPr/>
        </p:nvGrpSpPr>
        <p:grpSpPr>
          <a:xfrm>
            <a:off x="5464026" y="3468724"/>
            <a:ext cx="846308" cy="605247"/>
            <a:chOff x="424353" y="3089306"/>
            <a:chExt cx="846308" cy="605247"/>
          </a:xfrm>
        </p:grpSpPr>
        <p:sp>
          <p:nvSpPr>
            <p:cNvPr id="34" name="object 48">
              <a:extLst>
                <a:ext uri="{FF2B5EF4-FFF2-40B4-BE49-F238E27FC236}">
                  <a16:creationId xmlns:a16="http://schemas.microsoft.com/office/drawing/2014/main" id="{950A04A7-9D9D-4073-945C-18E1B158CC61}"/>
                </a:ext>
              </a:extLst>
            </p:cNvPr>
            <p:cNvSpPr/>
            <p:nvPr/>
          </p:nvSpPr>
          <p:spPr>
            <a:xfrm>
              <a:off x="424353" y="3564670"/>
              <a:ext cx="846308" cy="129883"/>
            </a:xfrm>
            <a:prstGeom prst="rect">
              <a:avLst/>
            </a:prstGeom>
            <a:blipFill>
              <a:blip r:embed="rId15" cstate="print">
                <a:extLst>
                  <a:ext uri="{BEBA8EAE-BF5A-486C-A8C5-ECC9F3942E4B}">
                    <a14:imgProps xmlns:a14="http://schemas.microsoft.com/office/drawing/2010/main">
                      <a14:imgLayer r:embed="rId16">
                        <a14:imgEffect>
                          <a14:brightnessContrast bright="-100000"/>
                        </a14:imgEffect>
                      </a14:imgLayer>
                    </a14:imgProps>
                  </a:ext>
                </a:extLst>
              </a:blip>
              <a:stretch>
                <a:fillRect t="-372747" b="-85759"/>
              </a:stretch>
            </a:blipFill>
          </p:spPr>
          <p:txBody>
            <a:bodyPr wrap="square" lIns="0" tIns="0" rIns="0" bIns="0" rtlCol="0"/>
            <a:lstStyle/>
            <a:p>
              <a:endParaRPr sz="2110" dirty="0"/>
            </a:p>
          </p:txBody>
        </p:sp>
        <p:pic>
          <p:nvPicPr>
            <p:cNvPr id="35" name="Picture 34">
              <a:extLst>
                <a:ext uri="{FF2B5EF4-FFF2-40B4-BE49-F238E27FC236}">
                  <a16:creationId xmlns:a16="http://schemas.microsoft.com/office/drawing/2014/main" id="{DA8545C5-B82B-464E-A52D-82891C31FFC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100000"/>
                      </a14:imgEffect>
                    </a14:imgLayer>
                  </a14:imgProps>
                </a:ext>
              </a:extLst>
            </a:blip>
            <a:stretch>
              <a:fillRect/>
            </a:stretch>
          </p:blipFill>
          <p:spPr>
            <a:xfrm>
              <a:off x="635010" y="3089306"/>
              <a:ext cx="435794" cy="426422"/>
            </a:xfrm>
            <a:prstGeom prst="rect">
              <a:avLst/>
            </a:prstGeom>
          </p:spPr>
        </p:pic>
      </p:grpSp>
    </p:spTree>
    <p:extLst>
      <p:ext uri="{BB962C8B-B14F-4D97-AF65-F5344CB8AC3E}">
        <p14:creationId xmlns:p14="http://schemas.microsoft.com/office/powerpoint/2010/main" val="533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a:extLst>
              <a:ext uri="{FF2B5EF4-FFF2-40B4-BE49-F238E27FC236}">
                <a16:creationId xmlns:a16="http://schemas.microsoft.com/office/drawing/2014/main" id="{02819D32-24C8-4BDA-9093-C1C58438DE7D}"/>
              </a:ext>
            </a:extLst>
          </p:cNvPr>
          <p:cNvSpPr>
            <a:spLocks noChangeArrowheads="1"/>
          </p:cNvSpPr>
          <p:nvPr/>
        </p:nvSpPr>
        <p:spPr bwMode="auto">
          <a:xfrm>
            <a:off x="2091929" y="4429126"/>
            <a:ext cx="945356" cy="336947"/>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08" name="Rectangle 17">
            <a:extLst>
              <a:ext uri="{FF2B5EF4-FFF2-40B4-BE49-F238E27FC236}">
                <a16:creationId xmlns:a16="http://schemas.microsoft.com/office/drawing/2014/main" id="{C794CC44-330B-4DFB-8700-61E262040807}"/>
              </a:ext>
            </a:extLst>
          </p:cNvPr>
          <p:cNvSpPr>
            <a:spLocks noChangeArrowheads="1"/>
          </p:cNvSpPr>
          <p:nvPr/>
        </p:nvSpPr>
        <p:spPr bwMode="auto">
          <a:xfrm>
            <a:off x="4438650" y="2988469"/>
            <a:ext cx="4360069" cy="1110854"/>
          </a:xfrm>
          <a:prstGeom prst="rect">
            <a:avLst/>
          </a:prstGeom>
          <a:solidFill>
            <a:srgbClr val="00A2FF"/>
          </a:solidFill>
          <a:ln w="3175">
            <a:solidFill>
              <a:srgbClr val="000000"/>
            </a:solidFill>
            <a:miter lim="800000"/>
            <a:headEnd/>
            <a:tailEnd/>
          </a:ln>
          <a:effectLst>
            <a:outerShdw blurRad="25400" dist="38100" dir="5400000" rotWithShape="0">
              <a:srgbClr val="808080">
                <a:alpha val="39998"/>
              </a:srgbClr>
            </a:outerShdw>
          </a:effectLst>
        </p:spPr>
        <p:txBody>
          <a:bodyPr lIns="0" tIns="0" rIns="0" bIns="0" anchor="ctr"/>
          <a:lstStyle>
            <a:lvl1pPr defTabSz="412750">
              <a:defRPr>
                <a:solidFill>
                  <a:schemeClr val="tx1"/>
                </a:solidFill>
                <a:latin typeface="Calibri" panose="020F0502020204030204" pitchFamily="34" charset="0"/>
              </a:defRPr>
            </a:lvl1pPr>
            <a:lvl2pPr marL="742950" indent="-285750" defTabSz="412750">
              <a:defRPr>
                <a:solidFill>
                  <a:schemeClr val="tx1"/>
                </a:solidFill>
                <a:latin typeface="Calibri" panose="020F0502020204030204" pitchFamily="34" charset="0"/>
              </a:defRPr>
            </a:lvl2pPr>
            <a:lvl3pPr marL="1143000" indent="-228600" defTabSz="412750">
              <a:defRPr>
                <a:solidFill>
                  <a:schemeClr val="tx1"/>
                </a:solidFill>
                <a:latin typeface="Calibri" panose="020F0502020204030204" pitchFamily="34" charset="0"/>
              </a:defRPr>
            </a:lvl3pPr>
            <a:lvl4pPr marL="1600200" indent="-228600" defTabSz="412750">
              <a:defRPr>
                <a:solidFill>
                  <a:schemeClr val="tx1"/>
                </a:solidFill>
                <a:latin typeface="Calibri" panose="020F0502020204030204" pitchFamily="34" charset="0"/>
              </a:defRPr>
            </a:lvl4pPr>
            <a:lvl5pPr marL="2057400" indent="-228600" defTabSz="412750">
              <a:defRPr>
                <a:solidFill>
                  <a:schemeClr val="tx1"/>
                </a:solidFill>
                <a:latin typeface="Calibri" panose="020F0502020204030204" pitchFamily="34" charset="0"/>
              </a:defRPr>
            </a:lvl5pPr>
            <a:lvl6pPr marL="2514600" indent="-228600" defTabSz="412750" eaLnBrk="0" fontAlgn="base" hangingPunct="0">
              <a:spcBef>
                <a:spcPct val="0"/>
              </a:spcBef>
              <a:spcAft>
                <a:spcPct val="0"/>
              </a:spcAft>
              <a:defRPr>
                <a:solidFill>
                  <a:schemeClr val="tx1"/>
                </a:solidFill>
                <a:latin typeface="Calibri" panose="020F0502020204030204" pitchFamily="34" charset="0"/>
              </a:defRPr>
            </a:lvl6pPr>
            <a:lvl7pPr marL="2971800" indent="-228600" defTabSz="412750" eaLnBrk="0" fontAlgn="base" hangingPunct="0">
              <a:spcBef>
                <a:spcPct val="0"/>
              </a:spcBef>
              <a:spcAft>
                <a:spcPct val="0"/>
              </a:spcAft>
              <a:defRPr>
                <a:solidFill>
                  <a:schemeClr val="tx1"/>
                </a:solidFill>
                <a:latin typeface="Calibri" panose="020F0502020204030204" pitchFamily="34" charset="0"/>
              </a:defRPr>
            </a:lvl7pPr>
            <a:lvl8pPr marL="3429000" indent="-228600" defTabSz="412750" eaLnBrk="0" fontAlgn="base" hangingPunct="0">
              <a:spcBef>
                <a:spcPct val="0"/>
              </a:spcBef>
              <a:spcAft>
                <a:spcPct val="0"/>
              </a:spcAft>
              <a:defRPr>
                <a:solidFill>
                  <a:schemeClr val="tx1"/>
                </a:solidFill>
                <a:latin typeface="Calibri" panose="020F0502020204030204" pitchFamily="34" charset="0"/>
              </a:defRPr>
            </a:lvl8pPr>
            <a:lvl9pPr marL="3886200" indent="-228600" defTabSz="41275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2250" b="0" i="0" u="none" strike="noStrike" kern="1200" cap="none" spc="0" normalizeH="0" baseline="0" noProof="0">
              <a:ln>
                <a:noFill/>
              </a:ln>
              <a:solidFill>
                <a:srgbClr val="000000"/>
              </a:solidFill>
              <a:effectLst/>
              <a:uLnTx/>
              <a:uFillTx/>
              <a:latin typeface="Helvetica Neue Medium"/>
              <a:ea typeface="+mn-ea"/>
              <a:cs typeface="+mn-cs"/>
              <a:sym typeface="Helvetica Neue Medium"/>
            </a:endParaRPr>
          </a:p>
        </p:txBody>
      </p:sp>
      <p:sp>
        <p:nvSpPr>
          <p:cNvPr id="16388" name="Content Placeholder 2">
            <a:extLst>
              <a:ext uri="{FF2B5EF4-FFF2-40B4-BE49-F238E27FC236}">
                <a16:creationId xmlns:a16="http://schemas.microsoft.com/office/drawing/2014/main" id="{DE402238-17F9-49DE-82E5-E4BBD521BDA6}"/>
              </a:ext>
            </a:extLst>
          </p:cNvPr>
          <p:cNvSpPr>
            <a:spLocks noChangeArrowheads="1"/>
          </p:cNvSpPr>
          <p:nvPr/>
        </p:nvSpPr>
        <p:spPr bwMode="auto">
          <a:xfrm>
            <a:off x="344092" y="715566"/>
            <a:ext cx="1735931" cy="1389459"/>
          </a:xfrm>
          <a:prstGeom prst="rect">
            <a:avLst/>
          </a:prstGeom>
          <a:solidFill>
            <a:srgbClr val="1DB100"/>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Helvetica Neue"/>
                <a:sym typeface="Helvetica Neue"/>
              </a:rPr>
              <a:t>Dev Portal</a:t>
            </a:r>
          </a:p>
        </p:txBody>
      </p:sp>
      <p:sp>
        <p:nvSpPr>
          <p:cNvPr id="16389" name="Content Placeholder 2">
            <a:extLst>
              <a:ext uri="{FF2B5EF4-FFF2-40B4-BE49-F238E27FC236}">
                <a16:creationId xmlns:a16="http://schemas.microsoft.com/office/drawing/2014/main" id="{F74B77D3-E676-43A9-830D-08560BE8B5FD}"/>
              </a:ext>
            </a:extLst>
          </p:cNvPr>
          <p:cNvSpPr>
            <a:spLocks noChangeArrowheads="1"/>
          </p:cNvSpPr>
          <p:nvPr/>
        </p:nvSpPr>
        <p:spPr bwMode="auto">
          <a:xfrm>
            <a:off x="2139553" y="715566"/>
            <a:ext cx="1737122" cy="1389459"/>
          </a:xfrm>
          <a:prstGeom prst="rect">
            <a:avLst/>
          </a:prstGeom>
          <a:solidFill>
            <a:srgbClr val="003BC9"/>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r>
              <a:rPr kumimoji="0" lang="en-US" altLang="en-US" sz="825"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rPr>
              <a:t>Create Services</a:t>
            </a:r>
          </a:p>
        </p:txBody>
      </p:sp>
      <p:sp>
        <p:nvSpPr>
          <p:cNvPr id="16390" name="Developer Access…">
            <a:extLst>
              <a:ext uri="{FF2B5EF4-FFF2-40B4-BE49-F238E27FC236}">
                <a16:creationId xmlns:a16="http://schemas.microsoft.com/office/drawing/2014/main" id="{914E1A2C-6FD0-41DC-8624-C6701B13620C}"/>
              </a:ext>
            </a:extLst>
          </p:cNvPr>
          <p:cNvSpPr txBox="1">
            <a:spLocks noChangeArrowheads="1"/>
          </p:cNvSpPr>
          <p:nvPr/>
        </p:nvSpPr>
        <p:spPr bwMode="auto">
          <a:xfrm>
            <a:off x="439341" y="1021556"/>
            <a:ext cx="1464469"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Developer Access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Manage Applications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DevOps Tool Chain</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 Launch &amp; Manage Microclimate Dev Tools</a:t>
            </a:r>
          </a:p>
        </p:txBody>
      </p:sp>
      <p:sp>
        <p:nvSpPr>
          <p:cNvPr id="16391" name="App Generation…">
            <a:extLst>
              <a:ext uri="{FF2B5EF4-FFF2-40B4-BE49-F238E27FC236}">
                <a16:creationId xmlns:a16="http://schemas.microsoft.com/office/drawing/2014/main" id="{828EB4D9-39A5-43BA-8416-5B333A3C3D46}"/>
              </a:ext>
            </a:extLst>
          </p:cNvPr>
          <p:cNvSpPr txBox="1">
            <a:spLocks noChangeArrowheads="1"/>
          </p:cNvSpPr>
          <p:nvPr/>
        </p:nvSpPr>
        <p:spPr bwMode="auto">
          <a:xfrm>
            <a:off x="2201467" y="1100137"/>
            <a:ext cx="1612106" cy="682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App Generation</a:t>
            </a:r>
            <a:endParaRPr kumimoji="0" lang="en-US" altLang="en-US" sz="1050" b="1" i="0" u="none" strike="noStrike" kern="1200" cap="none" spc="0" normalizeH="0" baseline="0" noProof="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Enable and Upgrade Existing</a:t>
            </a:r>
            <a:endParaRPr kumimoji="0" lang="en-US" altLang="en-US" sz="1050" b="1" i="0" u="none" strike="noStrike" kern="1200" cap="none" spc="0" normalizeH="0" baseline="0" noProof="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Zero Migration Services</a:t>
            </a:r>
            <a:endParaRPr kumimoji="0" lang="en-US" altLang="en-US" sz="1050" b="1" i="0" u="none" strike="noStrike" kern="1200" cap="none" spc="0" normalizeH="0" baseline="0" noProof="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Template to App conversion</a:t>
            </a:r>
          </a:p>
        </p:txBody>
      </p:sp>
      <p:sp>
        <p:nvSpPr>
          <p:cNvPr id="16392" name="Content Placeholder 2">
            <a:extLst>
              <a:ext uri="{FF2B5EF4-FFF2-40B4-BE49-F238E27FC236}">
                <a16:creationId xmlns:a16="http://schemas.microsoft.com/office/drawing/2014/main" id="{56853A1F-FED3-4436-9C59-F3DABA300ECB}"/>
              </a:ext>
            </a:extLst>
          </p:cNvPr>
          <p:cNvSpPr>
            <a:spLocks noChangeArrowheads="1"/>
          </p:cNvSpPr>
          <p:nvPr/>
        </p:nvSpPr>
        <p:spPr bwMode="auto">
          <a:xfrm>
            <a:off x="3936207" y="715566"/>
            <a:ext cx="3031331" cy="1389459"/>
          </a:xfrm>
          <a:prstGeom prst="rect">
            <a:avLst/>
          </a:prstGeom>
          <a:solidFill>
            <a:srgbClr val="003BC9"/>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r>
              <a:rPr kumimoji="0" lang="en-US" altLang="en-US" sz="825"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rPr>
              <a:t>Inner Loop Services</a:t>
            </a:r>
          </a:p>
        </p:txBody>
      </p:sp>
      <p:sp>
        <p:nvSpPr>
          <p:cNvPr id="16393" name="Language Server Protocol Support (Polyglot, BYOE)…">
            <a:extLst>
              <a:ext uri="{FF2B5EF4-FFF2-40B4-BE49-F238E27FC236}">
                <a16:creationId xmlns:a16="http://schemas.microsoft.com/office/drawing/2014/main" id="{70948D08-C402-4D79-8389-3EE179FBC5CF}"/>
              </a:ext>
            </a:extLst>
          </p:cNvPr>
          <p:cNvSpPr txBox="1">
            <a:spLocks noChangeArrowheads="1"/>
          </p:cNvSpPr>
          <p:nvPr/>
        </p:nvSpPr>
        <p:spPr bwMode="auto">
          <a:xfrm>
            <a:off x="4108848" y="1023937"/>
            <a:ext cx="2820590" cy="99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Language Server Protocol Support (Polyglot, BYOE)</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Incremental Build for fast dev cycles</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Integrated Performance Monitoring</a:t>
            </a:r>
            <a:endParaRPr kumimoji="0" lang="en-US" altLang="en-US" sz="1050" b="1" i="0" u="none" strike="noStrike" kern="1200" cap="none" spc="0" normalizeH="0" baseline="0" noProof="0" dirty="0">
              <a:ln>
                <a:noFill/>
              </a:ln>
              <a:solidFill>
                <a:srgbClr val="FFFFFF"/>
              </a:solidFill>
              <a:effectLst/>
              <a:uLnTx/>
              <a:uFillTx/>
              <a:latin typeface="Helvetica Neue"/>
              <a:sym typeface="Helvetica Neue"/>
            </a:endParaRPr>
          </a:p>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dirty="0">
                <a:ln>
                  <a:noFill/>
                </a:ln>
                <a:solidFill>
                  <a:srgbClr val="FFFFFF"/>
                </a:solidFill>
                <a:effectLst/>
                <a:uLnTx/>
                <a:uFillTx/>
                <a:latin typeface="Calibri Light" panose="020F0302020204030204" pitchFamily="34" charset="0"/>
                <a:ea typeface="Helvetica Neue Medium"/>
                <a:cs typeface="Helvetica Neue Medium"/>
                <a:sym typeface="Helvetica" panose="020B0604020202020204" pitchFamily="34" charset="0"/>
              </a:rPr>
              <a:t>Integrated Environment Setup and Configuration</a:t>
            </a:r>
          </a:p>
        </p:txBody>
      </p:sp>
      <p:sp>
        <p:nvSpPr>
          <p:cNvPr id="16394" name="Content Placeholder 2">
            <a:extLst>
              <a:ext uri="{FF2B5EF4-FFF2-40B4-BE49-F238E27FC236}">
                <a16:creationId xmlns:a16="http://schemas.microsoft.com/office/drawing/2014/main" id="{8724893E-F77C-4B08-AC9E-4764AFED4F5D}"/>
              </a:ext>
            </a:extLst>
          </p:cNvPr>
          <p:cNvSpPr>
            <a:spLocks noChangeArrowheads="1"/>
          </p:cNvSpPr>
          <p:nvPr/>
        </p:nvSpPr>
        <p:spPr bwMode="auto">
          <a:xfrm>
            <a:off x="344091" y="2182416"/>
            <a:ext cx="4082653" cy="1909763"/>
          </a:xfrm>
          <a:prstGeom prst="rect">
            <a:avLst/>
          </a:prstGeom>
          <a:solidFill>
            <a:srgbClr val="003BC9"/>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endParaRPr kumimoji="0" lang="en-US" altLang="en-US" sz="825"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endParaRPr>
          </a:p>
        </p:txBody>
      </p:sp>
      <p:sp>
        <p:nvSpPr>
          <p:cNvPr id="16395" name="Local Dev Env(s)">
            <a:extLst>
              <a:ext uri="{FF2B5EF4-FFF2-40B4-BE49-F238E27FC236}">
                <a16:creationId xmlns:a16="http://schemas.microsoft.com/office/drawing/2014/main" id="{66354AEB-9279-43D6-A232-389709E9FFB8}"/>
              </a:ext>
            </a:extLst>
          </p:cNvPr>
          <p:cNvSpPr txBox="1">
            <a:spLocks noChangeArrowheads="1"/>
          </p:cNvSpPr>
          <p:nvPr/>
        </p:nvSpPr>
        <p:spPr bwMode="auto">
          <a:xfrm>
            <a:off x="396478" y="2750344"/>
            <a:ext cx="1098947"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rPr>
              <a:t>Local Dev Env(s)</a:t>
            </a:r>
          </a:p>
        </p:txBody>
      </p:sp>
      <p:pic>
        <p:nvPicPr>
          <p:cNvPr id="16396" name="Picture 47" descr="Picture 47">
            <a:extLst>
              <a:ext uri="{FF2B5EF4-FFF2-40B4-BE49-F238E27FC236}">
                <a16:creationId xmlns:a16="http://schemas.microsoft.com/office/drawing/2014/main" id="{DE0EB66F-B53F-413A-9806-6ABEEF75F62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869" y="3126582"/>
            <a:ext cx="945356" cy="545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397" name="Line">
            <a:extLst>
              <a:ext uri="{FF2B5EF4-FFF2-40B4-BE49-F238E27FC236}">
                <a16:creationId xmlns:a16="http://schemas.microsoft.com/office/drawing/2014/main" id="{654AC913-6117-458A-B9DB-42445BFB5780}"/>
              </a:ext>
            </a:extLst>
          </p:cNvPr>
          <p:cNvSpPr>
            <a:spLocks noChangeShapeType="1"/>
          </p:cNvSpPr>
          <p:nvPr/>
        </p:nvSpPr>
        <p:spPr bwMode="auto">
          <a:xfrm flipV="1">
            <a:off x="1527572" y="2352675"/>
            <a:ext cx="0" cy="1388269"/>
          </a:xfrm>
          <a:prstGeom prst="line">
            <a:avLst/>
          </a:prstGeom>
          <a:noFill/>
          <a:ln w="12700">
            <a:solidFill>
              <a:srgbClr val="FFFFFF"/>
            </a:solidFill>
            <a:miter lim="400000"/>
            <a:headEnd/>
            <a:tailEnd/>
          </a:ln>
          <a:extLst>
            <a:ext uri="{909E8E84-426E-40DD-AFC4-6F175D3DCCD1}">
              <a14:hiddenFill xmlns:a14="http://schemas.microsoft.com/office/drawing/2010/main">
                <a:noFill/>
              </a14:hiddenFill>
            </a:ext>
          </a:extLst>
        </p:spPr>
        <p:txBody>
          <a:bodyPr lIns="19050" tIns="19050" rIns="19050" bIns="19050" anchor="ctr"/>
          <a:lstStyle/>
          <a:p>
            <a:pPr marL="0" marR="0" lvl="0" indent="0" algn="l" defTabSz="914400" rtl="0" eaLnBrk="0" fontAlgn="base" latinLnBrk="0" hangingPunct="0">
              <a:lnSpc>
                <a:spcPct val="9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6398" name="Rectangle">
            <a:extLst>
              <a:ext uri="{FF2B5EF4-FFF2-40B4-BE49-F238E27FC236}">
                <a16:creationId xmlns:a16="http://schemas.microsoft.com/office/drawing/2014/main" id="{6F0957E7-B0FA-460A-8433-1C028040ED8C}"/>
              </a:ext>
            </a:extLst>
          </p:cNvPr>
          <p:cNvSpPr>
            <a:spLocks noChangeArrowheads="1"/>
          </p:cNvSpPr>
          <p:nvPr/>
        </p:nvSpPr>
        <p:spPr bwMode="auto">
          <a:xfrm>
            <a:off x="1702594" y="2274094"/>
            <a:ext cx="2576513" cy="567929"/>
          </a:xfrm>
          <a:prstGeom prst="rect">
            <a:avLst/>
          </a:pr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Browser based IDE</a:t>
            </a:r>
          </a:p>
        </p:txBody>
      </p:sp>
      <p:pic>
        <p:nvPicPr>
          <p:cNvPr id="16399" name="pasted-image.tiff" descr="pasted-image.tiff">
            <a:extLst>
              <a:ext uri="{FF2B5EF4-FFF2-40B4-BE49-F238E27FC236}">
                <a16:creationId xmlns:a16="http://schemas.microsoft.com/office/drawing/2014/main" id="{D0254722-9FB8-4203-AC5B-644DA857A9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69294" y="2459832"/>
            <a:ext cx="334566" cy="33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6400" name="Picture 25" descr="Picture 25">
            <a:extLst>
              <a:ext uri="{FF2B5EF4-FFF2-40B4-BE49-F238E27FC236}">
                <a16:creationId xmlns:a16="http://schemas.microsoft.com/office/drawing/2014/main" id="{F66A4A86-AD3C-4259-9B48-02F4E81A5AF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363" y="2295525"/>
            <a:ext cx="170260" cy="23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401" name="Rectangle">
            <a:extLst>
              <a:ext uri="{FF2B5EF4-FFF2-40B4-BE49-F238E27FC236}">
                <a16:creationId xmlns:a16="http://schemas.microsoft.com/office/drawing/2014/main" id="{7D6040C1-DDE9-4EC1-8DFB-22535C2FD5A9}"/>
              </a:ext>
            </a:extLst>
          </p:cNvPr>
          <p:cNvSpPr>
            <a:spLocks noChangeArrowheads="1"/>
          </p:cNvSpPr>
          <p:nvPr/>
        </p:nvSpPr>
        <p:spPr bwMode="auto">
          <a:xfrm>
            <a:off x="1702594" y="2926556"/>
            <a:ext cx="2561035" cy="401241"/>
          </a:xfrm>
          <a:prstGeom prst="rect">
            <a:avLst/>
          </a:pr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050" b="1" i="0" u="none" strike="noStrike" kern="1200" cap="none" spc="0" normalizeH="0" baseline="0" noProof="0" dirty="0">
                <a:ln>
                  <a:noFill/>
                </a:ln>
                <a:solidFill>
                  <a:srgbClr val="FFFFFF"/>
                </a:solidFill>
                <a:effectLst/>
                <a:uLnTx/>
                <a:uFillTx/>
                <a:latin typeface="Helvetica Neue"/>
                <a:sym typeface="Helvetica Neue"/>
              </a:rPr>
              <a:t>CLI Integrations ( Maven)</a:t>
            </a:r>
          </a:p>
        </p:txBody>
      </p:sp>
      <p:sp>
        <p:nvSpPr>
          <p:cNvPr id="16402" name="Rectangle">
            <a:extLst>
              <a:ext uri="{FF2B5EF4-FFF2-40B4-BE49-F238E27FC236}">
                <a16:creationId xmlns:a16="http://schemas.microsoft.com/office/drawing/2014/main" id="{37889260-AA3F-4021-B649-EDE0229AA19A}"/>
              </a:ext>
            </a:extLst>
          </p:cNvPr>
          <p:cNvSpPr>
            <a:spLocks noChangeArrowheads="1"/>
          </p:cNvSpPr>
          <p:nvPr/>
        </p:nvSpPr>
        <p:spPr bwMode="auto">
          <a:xfrm>
            <a:off x="1702594" y="3446860"/>
            <a:ext cx="2576513" cy="558403"/>
          </a:xfrm>
          <a:prstGeom prst="rect">
            <a:avLst/>
          </a:prstGeom>
          <a:noFill/>
          <a:ln w="12700">
            <a:solidFill>
              <a:srgbClr val="FFFFFF"/>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FFFFFF"/>
                </a:solidFill>
                <a:effectLst/>
                <a:uLnTx/>
                <a:uFillTx/>
                <a:latin typeface="Helvetica Neue"/>
                <a:sym typeface="Helvetica Neue"/>
              </a:rPr>
              <a:t>Local IDEs</a:t>
            </a:r>
          </a:p>
        </p:txBody>
      </p:sp>
      <p:sp>
        <p:nvSpPr>
          <p:cNvPr id="16403" name="Local IDEs">
            <a:extLst>
              <a:ext uri="{FF2B5EF4-FFF2-40B4-BE49-F238E27FC236}">
                <a16:creationId xmlns:a16="http://schemas.microsoft.com/office/drawing/2014/main" id="{82ADE231-FD9B-4E5D-BC07-2F7E05B714AC}"/>
              </a:ext>
            </a:extLst>
          </p:cNvPr>
          <p:cNvSpPr txBox="1">
            <a:spLocks noChangeArrowheads="1"/>
          </p:cNvSpPr>
          <p:nvPr/>
        </p:nvSpPr>
        <p:spPr bwMode="auto">
          <a:xfrm>
            <a:off x="3979069" y="3434954"/>
            <a:ext cx="717947" cy="21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900" b="1" i="0" u="none" strike="noStrike" kern="1200" cap="none" spc="0" normalizeH="0" baseline="0" noProof="0">
              <a:ln>
                <a:noFill/>
              </a:ln>
              <a:solidFill>
                <a:srgbClr val="FFFFFF"/>
              </a:solidFill>
              <a:effectLst/>
              <a:uLnTx/>
              <a:uFillTx/>
              <a:latin typeface="Helvetica Neue"/>
              <a:sym typeface="Helvetica Neue"/>
            </a:endParaRPr>
          </a:p>
        </p:txBody>
      </p:sp>
      <p:pic>
        <p:nvPicPr>
          <p:cNvPr id="16404" name="Picture 71" descr="Picture 71">
            <a:extLst>
              <a:ext uri="{FF2B5EF4-FFF2-40B4-BE49-F238E27FC236}">
                <a16:creationId xmlns:a16="http://schemas.microsoft.com/office/drawing/2014/main" id="{7E01EF0C-E7F9-41B5-B01E-E52F158F455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58554" y="3475435"/>
            <a:ext cx="522684" cy="28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6405" name="Picture 36" descr="Picture 36">
            <a:extLst>
              <a:ext uri="{FF2B5EF4-FFF2-40B4-BE49-F238E27FC236}">
                <a16:creationId xmlns:a16="http://schemas.microsoft.com/office/drawing/2014/main" id="{A4184397-06F3-47AE-BAD1-F69767EE240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1650" y="3804047"/>
            <a:ext cx="675085" cy="171450"/>
          </a:xfrm>
          <a:prstGeom prst="rect">
            <a:avLst/>
          </a:prstGeom>
          <a:solidFill>
            <a:srgbClr val="FFFFFF">
              <a:alpha val="70195"/>
            </a:srgbClr>
          </a:solidFill>
          <a:ln>
            <a:noFill/>
          </a:ln>
          <a:extLst>
            <a:ext uri="{91240B29-F687-4F45-9708-019B960494DF}">
              <a14:hiddenLine xmlns:a14="http://schemas.microsoft.com/office/drawing/2010/main" w="12700">
                <a:solidFill>
                  <a:srgbClr val="000000"/>
                </a:solidFill>
                <a:miter lim="400000"/>
                <a:headEnd/>
                <a:tailEnd/>
              </a14:hiddenLine>
            </a:ext>
          </a:extLst>
        </p:spPr>
      </p:pic>
      <p:pic>
        <p:nvPicPr>
          <p:cNvPr id="16406" name="Picture 62" descr="Picture 62">
            <a:extLst>
              <a:ext uri="{FF2B5EF4-FFF2-40B4-BE49-F238E27FC236}">
                <a16:creationId xmlns:a16="http://schemas.microsoft.com/office/drawing/2014/main" id="{C79E58C8-30EA-48F2-B555-D2434A3BFB1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9513" y="3589735"/>
            <a:ext cx="286941" cy="283369"/>
          </a:xfrm>
          <a:prstGeom prst="rect">
            <a:avLst/>
          </a:prstGeom>
          <a:solidFill>
            <a:srgbClr val="FFFFFF">
              <a:alpha val="65881"/>
            </a:srgbClr>
          </a:solidFill>
          <a:ln>
            <a:noFill/>
          </a:ln>
          <a:extLst>
            <a:ext uri="{91240B29-F687-4F45-9708-019B960494DF}">
              <a14:hiddenLine xmlns:a14="http://schemas.microsoft.com/office/drawing/2010/main" w="12700">
                <a:solidFill>
                  <a:srgbClr val="000000"/>
                </a:solidFill>
                <a:miter lim="400000"/>
                <a:headEnd/>
                <a:tailEnd/>
              </a14:hiddenLine>
            </a:ext>
          </a:extLst>
        </p:spPr>
      </p:pic>
      <p:sp>
        <p:nvSpPr>
          <p:cNvPr id="16407" name="DevOps Enablement">
            <a:extLst>
              <a:ext uri="{FF2B5EF4-FFF2-40B4-BE49-F238E27FC236}">
                <a16:creationId xmlns:a16="http://schemas.microsoft.com/office/drawing/2014/main" id="{4FBE8D47-5A56-4D1D-B7BC-4BCE8A694652}"/>
              </a:ext>
            </a:extLst>
          </p:cNvPr>
          <p:cNvSpPr txBox="1">
            <a:spLocks noChangeArrowheads="1"/>
          </p:cNvSpPr>
          <p:nvPr/>
        </p:nvSpPr>
        <p:spPr bwMode="auto">
          <a:xfrm>
            <a:off x="5903119" y="2961085"/>
            <a:ext cx="131445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FFFFFF"/>
                </a:solidFill>
                <a:effectLst/>
                <a:uLnTx/>
                <a:uFillTx/>
                <a:latin typeface="Helvetica Neue"/>
                <a:sym typeface="Helvetica Neue"/>
              </a:rPr>
              <a:t>DevOps </a:t>
            </a:r>
            <a:r>
              <a:rPr lang="en-US" altLang="en-US" sz="825" b="1" dirty="0">
                <a:solidFill>
                  <a:srgbClr val="FFFFFF"/>
                </a:solidFill>
              </a:rPr>
              <a:t>Integrations</a:t>
            </a:r>
            <a:endParaRPr kumimoji="0" lang="en-US" altLang="en-US" sz="825" b="1" i="0" u="none" strike="noStrike" kern="1200" cap="none" spc="0" normalizeH="0" baseline="0" noProof="0" dirty="0">
              <a:ln>
                <a:noFill/>
              </a:ln>
              <a:solidFill>
                <a:srgbClr val="FFFFFF"/>
              </a:solidFill>
              <a:effectLst/>
              <a:uLnTx/>
              <a:uFillTx/>
              <a:latin typeface="Helvetica Neue"/>
              <a:sym typeface="Helvetica Neue"/>
            </a:endParaRPr>
          </a:p>
        </p:txBody>
      </p:sp>
      <p:grpSp>
        <p:nvGrpSpPr>
          <p:cNvPr id="16409" name="Group 4">
            <a:extLst>
              <a:ext uri="{FF2B5EF4-FFF2-40B4-BE49-F238E27FC236}">
                <a16:creationId xmlns:a16="http://schemas.microsoft.com/office/drawing/2014/main" id="{7938AA63-1EDA-4D70-9E96-3C913E5E85DF}"/>
              </a:ext>
            </a:extLst>
          </p:cNvPr>
          <p:cNvGrpSpPr>
            <a:grpSpLocks/>
          </p:cNvGrpSpPr>
          <p:nvPr/>
        </p:nvGrpSpPr>
        <p:grpSpPr bwMode="auto">
          <a:xfrm>
            <a:off x="4611291" y="3174207"/>
            <a:ext cx="1457325" cy="413147"/>
            <a:chOff x="9480574" y="2416516"/>
            <a:chExt cx="1942175" cy="550400"/>
          </a:xfrm>
        </p:grpSpPr>
        <p:sp>
          <p:nvSpPr>
            <p:cNvPr id="16430" name="Rectangle">
              <a:extLst>
                <a:ext uri="{FF2B5EF4-FFF2-40B4-BE49-F238E27FC236}">
                  <a16:creationId xmlns:a16="http://schemas.microsoft.com/office/drawing/2014/main" id="{6246E6F4-0DB5-4EA0-A28F-F5F13BE0DE94}"/>
                </a:ext>
              </a:extLst>
            </p:cNvPr>
            <p:cNvSpPr>
              <a:spLocks noChangeArrowheads="1"/>
            </p:cNvSpPr>
            <p:nvPr/>
          </p:nvSpPr>
          <p:spPr bwMode="auto">
            <a:xfrm>
              <a:off x="9480574" y="2416516"/>
              <a:ext cx="1942175" cy="550400"/>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6431" name="SCM">
              <a:extLst>
                <a:ext uri="{FF2B5EF4-FFF2-40B4-BE49-F238E27FC236}">
                  <a16:creationId xmlns:a16="http://schemas.microsoft.com/office/drawing/2014/main" id="{04418FA9-08FD-46BB-B3AE-D92E8E8D0B0F}"/>
                </a:ext>
              </a:extLst>
            </p:cNvPr>
            <p:cNvSpPr txBox="1">
              <a:spLocks noChangeArrowheads="1"/>
            </p:cNvSpPr>
            <p:nvPr/>
          </p:nvSpPr>
          <p:spPr bwMode="auto">
            <a:xfrm>
              <a:off x="10358259" y="2449809"/>
              <a:ext cx="473925" cy="433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000000"/>
                  </a:solidFill>
                  <a:effectLst/>
                  <a:uLnTx/>
                  <a:uFillTx/>
                  <a:latin typeface="Helvetica Neue"/>
                  <a:sym typeface="Helvetica Neue"/>
                </a:rPr>
                <a:t>SCM</a:t>
              </a:r>
            </a:p>
          </p:txBody>
        </p:sp>
        <p:pic>
          <p:nvPicPr>
            <p:cNvPr id="16433" name="Picture 86" descr="Picture 86">
              <a:extLst>
                <a:ext uri="{FF2B5EF4-FFF2-40B4-BE49-F238E27FC236}">
                  <a16:creationId xmlns:a16="http://schemas.microsoft.com/office/drawing/2014/main" id="{8AD13C9F-73C1-43CB-BBFA-3BE90AED26D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624986" y="2574581"/>
              <a:ext cx="561735" cy="238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grpSp>
        <p:nvGrpSpPr>
          <p:cNvPr id="16410" name="Group 5">
            <a:extLst>
              <a:ext uri="{FF2B5EF4-FFF2-40B4-BE49-F238E27FC236}">
                <a16:creationId xmlns:a16="http://schemas.microsoft.com/office/drawing/2014/main" id="{6E195426-5082-4579-9484-2B009E0739B5}"/>
              </a:ext>
            </a:extLst>
          </p:cNvPr>
          <p:cNvGrpSpPr>
            <a:grpSpLocks/>
          </p:cNvGrpSpPr>
          <p:nvPr/>
        </p:nvGrpSpPr>
        <p:grpSpPr bwMode="auto">
          <a:xfrm>
            <a:off x="6240066" y="3144441"/>
            <a:ext cx="1465659" cy="434578"/>
            <a:chOff x="9469158" y="3262289"/>
            <a:chExt cx="1953591" cy="579111"/>
          </a:xfrm>
        </p:grpSpPr>
        <p:sp>
          <p:nvSpPr>
            <p:cNvPr id="16427" name="Rectangle">
              <a:extLst>
                <a:ext uri="{FF2B5EF4-FFF2-40B4-BE49-F238E27FC236}">
                  <a16:creationId xmlns:a16="http://schemas.microsoft.com/office/drawing/2014/main" id="{726E09E8-E615-411B-B479-B57C1994F909}"/>
                </a:ext>
              </a:extLst>
            </p:cNvPr>
            <p:cNvSpPr>
              <a:spLocks noChangeArrowheads="1"/>
            </p:cNvSpPr>
            <p:nvPr/>
          </p:nvSpPr>
          <p:spPr bwMode="auto">
            <a:xfrm>
              <a:off x="9469158" y="3262289"/>
              <a:ext cx="1953591" cy="574850"/>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pic>
          <p:nvPicPr>
            <p:cNvPr id="16428" name="Picture 8" descr="Picture 8">
              <a:extLst>
                <a:ext uri="{FF2B5EF4-FFF2-40B4-BE49-F238E27FC236}">
                  <a16:creationId xmlns:a16="http://schemas.microsoft.com/office/drawing/2014/main" id="{7191DD10-F7BF-4AFA-AC3B-E92128C8CE4F}"/>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667790" y="3312576"/>
              <a:ext cx="567606" cy="52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6429" name="Registry">
              <a:extLst>
                <a:ext uri="{FF2B5EF4-FFF2-40B4-BE49-F238E27FC236}">
                  <a16:creationId xmlns:a16="http://schemas.microsoft.com/office/drawing/2014/main" id="{E914A7B8-1AE4-40C5-9E1B-819095C55138}"/>
                </a:ext>
              </a:extLst>
            </p:cNvPr>
            <p:cNvSpPr txBox="1">
              <a:spLocks noChangeArrowheads="1"/>
            </p:cNvSpPr>
            <p:nvPr/>
          </p:nvSpPr>
          <p:spPr bwMode="auto">
            <a:xfrm>
              <a:off x="9938333" y="3436043"/>
              <a:ext cx="760702" cy="28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000000"/>
                  </a:solidFill>
                  <a:effectLst/>
                  <a:uLnTx/>
                  <a:uFillTx/>
                  <a:latin typeface="Helvetica Neue"/>
                  <a:sym typeface="Helvetica Neue"/>
                </a:rPr>
                <a:t>Registry</a:t>
              </a:r>
            </a:p>
          </p:txBody>
        </p:sp>
      </p:grpSp>
      <p:grpSp>
        <p:nvGrpSpPr>
          <p:cNvPr id="16411" name="Group 6">
            <a:extLst>
              <a:ext uri="{FF2B5EF4-FFF2-40B4-BE49-F238E27FC236}">
                <a16:creationId xmlns:a16="http://schemas.microsoft.com/office/drawing/2014/main" id="{4F7F967E-08DC-40F0-9113-DC315736CF64}"/>
              </a:ext>
            </a:extLst>
          </p:cNvPr>
          <p:cNvGrpSpPr>
            <a:grpSpLocks/>
          </p:cNvGrpSpPr>
          <p:nvPr/>
        </p:nvGrpSpPr>
        <p:grpSpPr bwMode="auto">
          <a:xfrm>
            <a:off x="6282929" y="3630217"/>
            <a:ext cx="1473994" cy="382190"/>
            <a:chOff x="9456612" y="4232623"/>
            <a:chExt cx="1966137" cy="509466"/>
          </a:xfrm>
        </p:grpSpPr>
        <p:sp>
          <p:nvSpPr>
            <p:cNvPr id="16423" name="Rectangle">
              <a:extLst>
                <a:ext uri="{FF2B5EF4-FFF2-40B4-BE49-F238E27FC236}">
                  <a16:creationId xmlns:a16="http://schemas.microsoft.com/office/drawing/2014/main" id="{CA7E7455-2192-4DF4-A579-58D2E3795BE1}"/>
                </a:ext>
              </a:extLst>
            </p:cNvPr>
            <p:cNvSpPr>
              <a:spLocks noChangeArrowheads="1"/>
            </p:cNvSpPr>
            <p:nvPr/>
          </p:nvSpPr>
          <p:spPr bwMode="auto">
            <a:xfrm>
              <a:off x="9456612" y="4232623"/>
              <a:ext cx="1966137" cy="509466"/>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6424" name="Repository">
              <a:extLst>
                <a:ext uri="{FF2B5EF4-FFF2-40B4-BE49-F238E27FC236}">
                  <a16:creationId xmlns:a16="http://schemas.microsoft.com/office/drawing/2014/main" id="{6EB08D5D-850F-425D-9D14-4D43FA80662D}"/>
                </a:ext>
              </a:extLst>
            </p:cNvPr>
            <p:cNvSpPr txBox="1">
              <a:spLocks noChangeArrowheads="1"/>
            </p:cNvSpPr>
            <p:nvPr/>
          </p:nvSpPr>
          <p:spPr bwMode="auto">
            <a:xfrm>
              <a:off x="10004537" y="4450476"/>
              <a:ext cx="971178" cy="29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000000"/>
                  </a:solidFill>
                  <a:effectLst/>
                  <a:uLnTx/>
                  <a:uFillTx/>
                  <a:latin typeface="Helvetica Neue"/>
                  <a:sym typeface="Helvetica Neue"/>
                </a:rPr>
                <a:t>Repository</a:t>
              </a:r>
            </a:p>
          </p:txBody>
        </p:sp>
        <p:pic>
          <p:nvPicPr>
            <p:cNvPr id="16425" name="图片 233" descr="图片 233">
              <a:extLst>
                <a:ext uri="{FF2B5EF4-FFF2-40B4-BE49-F238E27FC236}">
                  <a16:creationId xmlns:a16="http://schemas.microsoft.com/office/drawing/2014/main" id="{4AA43157-458B-4E3E-B7B7-E037AFBDF22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49652" y="4275197"/>
              <a:ext cx="361307" cy="403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16426" name="Picture 11" descr="Picture 11">
              <a:extLst>
                <a:ext uri="{FF2B5EF4-FFF2-40B4-BE49-F238E27FC236}">
                  <a16:creationId xmlns:a16="http://schemas.microsoft.com/office/drawing/2014/main" id="{1B32D163-7EFF-4178-A99B-1A5798B2445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79385" y="4295940"/>
              <a:ext cx="822958" cy="18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grpSp>
      <p:sp>
        <p:nvSpPr>
          <p:cNvPr id="16412" name="Content Placeholder 2">
            <a:extLst>
              <a:ext uri="{FF2B5EF4-FFF2-40B4-BE49-F238E27FC236}">
                <a16:creationId xmlns:a16="http://schemas.microsoft.com/office/drawing/2014/main" id="{FB7FFB05-BC1A-438E-BF59-4ABCA0622728}"/>
              </a:ext>
            </a:extLst>
          </p:cNvPr>
          <p:cNvSpPr>
            <a:spLocks noChangeArrowheads="1"/>
          </p:cNvSpPr>
          <p:nvPr/>
        </p:nvSpPr>
        <p:spPr bwMode="auto">
          <a:xfrm>
            <a:off x="442913" y="4432697"/>
            <a:ext cx="689372" cy="338138"/>
          </a:xfrm>
          <a:prstGeom prst="rect">
            <a:avLst/>
          </a:prstGeom>
          <a:solidFill>
            <a:srgbClr val="1DB100"/>
          </a:solidFill>
          <a:ln w="3175">
            <a:solidFill>
              <a:srgbClr val="000000"/>
            </a:solidFill>
            <a:miter lim="800000"/>
            <a:headEnd/>
            <a:tailEnd/>
          </a:ln>
        </p:spPr>
        <p:txBody>
          <a:bodyPr lIns="72008" tIns="72008" rIns="72008" bIns="72008"/>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900" b="1" i="0" u="none" strike="noStrike" kern="1200" cap="none" spc="0" normalizeH="0" baseline="0" noProof="0">
              <a:ln>
                <a:noFill/>
              </a:ln>
              <a:solidFill>
                <a:srgbClr val="FFFFFF"/>
              </a:solidFill>
              <a:effectLst/>
              <a:uLnTx/>
              <a:uFillTx/>
              <a:latin typeface="Helvetica Neue"/>
              <a:sym typeface="Helvetica Neue"/>
            </a:endParaRPr>
          </a:p>
        </p:txBody>
      </p:sp>
      <p:sp>
        <p:nvSpPr>
          <p:cNvPr id="16413" name="ICP">
            <a:extLst>
              <a:ext uri="{FF2B5EF4-FFF2-40B4-BE49-F238E27FC236}">
                <a16:creationId xmlns:a16="http://schemas.microsoft.com/office/drawing/2014/main" id="{C315B048-8D00-426C-8A1C-7D2E59F2240B}"/>
              </a:ext>
            </a:extLst>
          </p:cNvPr>
          <p:cNvSpPr txBox="1">
            <a:spLocks noChangeArrowheads="1"/>
          </p:cNvSpPr>
          <p:nvPr/>
        </p:nvSpPr>
        <p:spPr bwMode="auto">
          <a:xfrm>
            <a:off x="669131" y="4505326"/>
            <a:ext cx="238125" cy="1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Helvetica Neue"/>
                <a:sym typeface="Helvetica Neue"/>
              </a:rPr>
              <a:t>ICP</a:t>
            </a:r>
            <a:endParaRPr kumimoji="0" lang="en-US" altLang="en-US" sz="675" b="1" i="0" u="none" strike="noStrike" kern="1200" cap="none" spc="0" normalizeH="0" baseline="0" noProof="0">
              <a:ln>
                <a:noFill/>
              </a:ln>
              <a:solidFill>
                <a:srgbClr val="FFFFFF"/>
              </a:solidFill>
              <a:effectLst/>
              <a:uLnTx/>
              <a:uFillTx/>
              <a:latin typeface="Helvetica Neue"/>
              <a:sym typeface="Helvetica Neue"/>
            </a:endParaRPr>
          </a:p>
        </p:txBody>
      </p:sp>
      <p:sp>
        <p:nvSpPr>
          <p:cNvPr id="16414" name="Content Placeholder 2">
            <a:extLst>
              <a:ext uri="{FF2B5EF4-FFF2-40B4-BE49-F238E27FC236}">
                <a16:creationId xmlns:a16="http://schemas.microsoft.com/office/drawing/2014/main" id="{B35A6C9A-585E-4B08-A0CF-08688D43F9E4}"/>
              </a:ext>
            </a:extLst>
          </p:cNvPr>
          <p:cNvSpPr>
            <a:spLocks noChangeArrowheads="1"/>
          </p:cNvSpPr>
          <p:nvPr/>
        </p:nvSpPr>
        <p:spPr bwMode="auto">
          <a:xfrm>
            <a:off x="1171576" y="4429125"/>
            <a:ext cx="879872" cy="344091"/>
          </a:xfrm>
          <a:prstGeom prst="rect">
            <a:avLst/>
          </a:prstGeom>
          <a:solidFill>
            <a:srgbClr val="003BC9"/>
          </a:solidFill>
          <a:ln w="3175">
            <a:solidFill>
              <a:srgbClr val="000000"/>
            </a:solidFill>
            <a:miter lim="800000"/>
            <a:headEnd/>
            <a:tailEnd/>
          </a:ln>
        </p:spPr>
        <p:txBody>
          <a:bodyPr lIns="72008" tIns="72008" rIns="72008" bIns="72008"/>
          <a:lstStyle>
            <a:lvl1pPr defTabSz="22860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22860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22860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22860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22860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22860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171450" rtl="0" eaLnBrk="0" fontAlgn="base" latinLnBrk="0" hangingPunct="0">
              <a:lnSpc>
                <a:spcPct val="90000"/>
              </a:lnSpc>
              <a:spcBef>
                <a:spcPts val="375"/>
              </a:spcBef>
              <a:spcAft>
                <a:spcPct val="0"/>
              </a:spcAft>
              <a:buClrTx/>
              <a:buSzTx/>
              <a:buFontTx/>
              <a:buNone/>
              <a:tabLst/>
              <a:defRPr/>
            </a:pPr>
            <a:endParaRPr kumimoji="0" lang="en-US" altLang="en-US" sz="825" b="1" i="0" u="none" strike="noStrike" kern="1200" cap="none" spc="0" normalizeH="0" baseline="0" noProof="0">
              <a:ln>
                <a:noFill/>
              </a:ln>
              <a:solidFill>
                <a:srgbClr val="FFFFFF"/>
              </a:solidFill>
              <a:effectLst/>
              <a:uLnTx/>
              <a:uFillTx/>
              <a:latin typeface="Arial" panose="020B0604020202020204" pitchFamily="34" charset="0"/>
              <a:ea typeface="Helvetica Neue Medium"/>
              <a:cs typeface="Arial" panose="020B0604020202020204" pitchFamily="34" charset="0"/>
              <a:sym typeface="Arial" panose="020B0604020202020204" pitchFamily="34" charset="0"/>
            </a:endParaRPr>
          </a:p>
        </p:txBody>
      </p:sp>
      <p:sp>
        <p:nvSpPr>
          <p:cNvPr id="16415" name="Microclimate Local or ICP">
            <a:extLst>
              <a:ext uri="{FF2B5EF4-FFF2-40B4-BE49-F238E27FC236}">
                <a16:creationId xmlns:a16="http://schemas.microsoft.com/office/drawing/2014/main" id="{D88EAE06-4E88-4115-9EEB-A128CC49E67E}"/>
              </a:ext>
            </a:extLst>
          </p:cNvPr>
          <p:cNvSpPr txBox="1">
            <a:spLocks noChangeArrowheads="1"/>
          </p:cNvSpPr>
          <p:nvPr/>
        </p:nvSpPr>
        <p:spPr bwMode="auto">
          <a:xfrm>
            <a:off x="1168004" y="4429125"/>
            <a:ext cx="88701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FFFFFF"/>
                </a:solidFill>
                <a:effectLst/>
                <a:uLnTx/>
                <a:uFillTx/>
                <a:latin typeface="Helvetica Neue"/>
                <a:sym typeface="Helvetica Neue"/>
              </a:rPr>
              <a:t>Microclimate Local or ICP</a:t>
            </a:r>
          </a:p>
        </p:txBody>
      </p:sp>
      <p:sp>
        <p:nvSpPr>
          <p:cNvPr id="16416" name="Option for 3rd Party">
            <a:extLst>
              <a:ext uri="{FF2B5EF4-FFF2-40B4-BE49-F238E27FC236}">
                <a16:creationId xmlns:a16="http://schemas.microsoft.com/office/drawing/2014/main" id="{5FAEAE65-2F98-416B-9739-5D59EAF5D98D}"/>
              </a:ext>
            </a:extLst>
          </p:cNvPr>
          <p:cNvSpPr txBox="1">
            <a:spLocks noChangeArrowheads="1"/>
          </p:cNvSpPr>
          <p:nvPr/>
        </p:nvSpPr>
        <p:spPr bwMode="auto">
          <a:xfrm>
            <a:off x="2053829" y="4436269"/>
            <a:ext cx="1021556" cy="336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a:ln>
                  <a:noFill/>
                </a:ln>
                <a:solidFill>
                  <a:srgbClr val="000000"/>
                </a:solidFill>
                <a:effectLst/>
                <a:uLnTx/>
                <a:uFillTx/>
                <a:latin typeface="Helvetica Neue"/>
                <a:sym typeface="Helvetica Neue"/>
              </a:rPr>
              <a:t>Option for 3rd Party</a:t>
            </a:r>
          </a:p>
        </p:txBody>
      </p:sp>
      <p:sp>
        <p:nvSpPr>
          <p:cNvPr id="16417" name="Rectangle">
            <a:extLst>
              <a:ext uri="{FF2B5EF4-FFF2-40B4-BE49-F238E27FC236}">
                <a16:creationId xmlns:a16="http://schemas.microsoft.com/office/drawing/2014/main" id="{E3C02545-FFC7-4084-B82C-2B67C98B9669}"/>
              </a:ext>
            </a:extLst>
          </p:cNvPr>
          <p:cNvSpPr>
            <a:spLocks noChangeArrowheads="1"/>
          </p:cNvSpPr>
          <p:nvPr/>
        </p:nvSpPr>
        <p:spPr bwMode="auto">
          <a:xfrm>
            <a:off x="365522" y="4339828"/>
            <a:ext cx="2757488" cy="538163"/>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chemeClr val="tx1"/>
              </a:solidFill>
              <a:effectLst/>
              <a:uLnTx/>
              <a:uFillTx/>
              <a:latin typeface="Helvetica Neue Medium"/>
              <a:ea typeface="Helvetica Neue Medium"/>
              <a:cs typeface="Helvetica Neue Medium"/>
              <a:sym typeface="Helvetica Neue Medium"/>
            </a:endParaRPr>
          </a:p>
        </p:txBody>
      </p:sp>
      <p:sp>
        <p:nvSpPr>
          <p:cNvPr id="16418" name="Legend:">
            <a:extLst>
              <a:ext uri="{FF2B5EF4-FFF2-40B4-BE49-F238E27FC236}">
                <a16:creationId xmlns:a16="http://schemas.microsoft.com/office/drawing/2014/main" id="{C718A5D6-0C20-41A2-AABF-0422BD1E8B6B}"/>
              </a:ext>
            </a:extLst>
          </p:cNvPr>
          <p:cNvSpPr txBox="1">
            <a:spLocks noChangeArrowheads="1"/>
          </p:cNvSpPr>
          <p:nvPr/>
        </p:nvSpPr>
        <p:spPr bwMode="auto">
          <a:xfrm>
            <a:off x="335757" y="4132660"/>
            <a:ext cx="508397" cy="205978"/>
          </a:xfrm>
          <a:prstGeom prst="rect">
            <a:avLst/>
          </a:prstGeom>
          <a:noFill/>
          <a:ln w="12700">
            <a:solidFill>
              <a:srgbClr val="000000"/>
            </a:solidFill>
            <a:miter lim="400000"/>
            <a:headEnd/>
            <a:tailEnd/>
          </a:ln>
          <a:extLst>
            <a:ext uri="{909E8E84-426E-40DD-AFC4-6F175D3DCCD1}">
              <a14:hiddenFill xmlns:a14="http://schemas.microsoft.com/office/drawing/2010/main">
                <a:solidFill>
                  <a:srgbClr val="FFFFFF"/>
                </a:solidFill>
              </a14:hiddenFill>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750" b="1" i="0" u="none" strike="noStrike" kern="1200" cap="none" spc="0" normalizeH="0" baseline="0" noProof="0" dirty="0">
                <a:ln>
                  <a:noFill/>
                </a:ln>
                <a:solidFill>
                  <a:schemeClr val="tx1"/>
                </a:solidFill>
                <a:effectLst/>
                <a:uLnTx/>
                <a:uFillTx/>
                <a:latin typeface="Helvetica Neue"/>
                <a:sym typeface="Helvetica Neue"/>
              </a:rPr>
              <a:t>Legend:</a:t>
            </a:r>
          </a:p>
        </p:txBody>
      </p:sp>
      <p:sp>
        <p:nvSpPr>
          <p:cNvPr id="22562" name="Title 1">
            <a:extLst>
              <a:ext uri="{FF2B5EF4-FFF2-40B4-BE49-F238E27FC236}">
                <a16:creationId xmlns:a16="http://schemas.microsoft.com/office/drawing/2014/main" id="{DA8C45B4-3B33-48CF-840F-009DDEAB6D50}"/>
              </a:ext>
            </a:extLst>
          </p:cNvPr>
          <p:cNvSpPr>
            <a:spLocks noGrp="1"/>
          </p:cNvSpPr>
          <p:nvPr>
            <p:ph type="title"/>
          </p:nvPr>
        </p:nvSpPr>
        <p:spPr>
          <a:xfrm>
            <a:off x="466725" y="67866"/>
            <a:ext cx="7886700" cy="404813"/>
          </a:xfrm>
        </p:spPr>
        <p:txBody>
          <a:bodyPr>
            <a:noAutofit/>
          </a:bodyPr>
          <a:lstStyle/>
          <a:p>
            <a:pPr eaLnBrk="1" fontAlgn="auto" hangingPunct="1">
              <a:spcBef>
                <a:spcPts val="0"/>
              </a:spcBef>
              <a:spcAft>
                <a:spcPts val="0"/>
              </a:spcAft>
              <a:defRPr/>
            </a:pPr>
            <a:r>
              <a:rPr lang="en-US" altLang="en-US" dirty="0">
                <a:latin typeface="+mn-lt"/>
              </a:rPr>
              <a:t>Microclimate scope</a:t>
            </a:r>
          </a:p>
        </p:txBody>
      </p:sp>
      <p:sp>
        <p:nvSpPr>
          <p:cNvPr id="16420" name="Content Placeholder 2">
            <a:extLst>
              <a:ext uri="{FF2B5EF4-FFF2-40B4-BE49-F238E27FC236}">
                <a16:creationId xmlns:a16="http://schemas.microsoft.com/office/drawing/2014/main" id="{155DE4BE-A6A7-42A2-8E81-A0493267E375}"/>
              </a:ext>
            </a:extLst>
          </p:cNvPr>
          <p:cNvSpPr>
            <a:spLocks noChangeArrowheads="1"/>
          </p:cNvSpPr>
          <p:nvPr/>
        </p:nvSpPr>
        <p:spPr bwMode="auto">
          <a:xfrm>
            <a:off x="6996113" y="664031"/>
            <a:ext cx="2039541" cy="1846660"/>
          </a:xfrm>
          <a:prstGeom prst="rect">
            <a:avLst/>
          </a:prstGeom>
          <a:solidFill>
            <a:srgbClr val="1DB100"/>
          </a:solidFill>
          <a:ln>
            <a:noFill/>
          </a:ln>
          <a:extLst>
            <a:ext uri="{91240B29-F687-4F45-9708-019B960494DF}">
              <a14:hiddenLine xmlns:a14="http://schemas.microsoft.com/office/drawing/2010/main" w="3175">
                <a:solidFill>
                  <a:srgbClr val="000000"/>
                </a:solidFill>
                <a:miter lim="400000"/>
                <a:headEnd/>
                <a:tailEnd/>
              </a14:hiddenLine>
            </a:ext>
          </a:extLst>
        </p:spPr>
        <p:txBody>
          <a:bodyPr lIns="72008" tIns="72008" rIns="72008" bIns="72008"/>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900" b="1" i="0" u="none" strike="noStrike" kern="1200" cap="none" spc="0" normalizeH="0" baseline="0" noProof="0">
                <a:ln>
                  <a:noFill/>
                </a:ln>
                <a:solidFill>
                  <a:srgbClr val="FFFFFF"/>
                </a:solidFill>
                <a:effectLst/>
                <a:uLnTx/>
                <a:uFillTx/>
                <a:latin typeface="Helvetica Neue"/>
                <a:sym typeface="Helvetica Neue"/>
              </a:rPr>
              <a:t>Dev Ops Pipeline</a:t>
            </a:r>
          </a:p>
        </p:txBody>
      </p:sp>
      <p:sp>
        <p:nvSpPr>
          <p:cNvPr id="16421" name="DevOps Enablement">
            <a:extLst>
              <a:ext uri="{FF2B5EF4-FFF2-40B4-BE49-F238E27FC236}">
                <a16:creationId xmlns:a16="http://schemas.microsoft.com/office/drawing/2014/main" id="{F0194E8A-C4C3-439E-8217-8163D00F1C65}"/>
              </a:ext>
            </a:extLst>
          </p:cNvPr>
          <p:cNvSpPr txBox="1">
            <a:spLocks noChangeArrowheads="1"/>
          </p:cNvSpPr>
          <p:nvPr/>
        </p:nvSpPr>
        <p:spPr bwMode="auto">
          <a:xfrm>
            <a:off x="7817644" y="3127772"/>
            <a:ext cx="850106" cy="95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spcBef>
                <a:spcPts val="2950"/>
              </a:spcBef>
              <a:buSzPct val="125000"/>
              <a:buChar char="•"/>
              <a:defRPr sz="2600">
                <a:solidFill>
                  <a:srgbClr val="000000"/>
                </a:solidFill>
                <a:latin typeface="Helvetica Neue"/>
                <a:ea typeface="Helvetica Neue"/>
                <a:cs typeface="Helvetica Neue"/>
                <a:sym typeface="Helvetica Neue"/>
              </a:defRPr>
            </a:lvl1pPr>
            <a:lvl2pPr marL="742950" indent="-285750" defTabSz="412750">
              <a:spcBef>
                <a:spcPts val="2950"/>
              </a:spcBef>
              <a:buSzPct val="125000"/>
              <a:buChar char="•"/>
              <a:defRPr sz="2600">
                <a:solidFill>
                  <a:srgbClr val="000000"/>
                </a:solidFill>
                <a:latin typeface="Helvetica Neue"/>
                <a:ea typeface="Helvetica Neue"/>
                <a:cs typeface="Helvetica Neue"/>
                <a:sym typeface="Helvetica Neue"/>
              </a:defRPr>
            </a:lvl2pPr>
            <a:lvl3pPr marL="1143000" indent="-228600" defTabSz="412750">
              <a:spcBef>
                <a:spcPts val="2950"/>
              </a:spcBef>
              <a:buSzPct val="125000"/>
              <a:buChar char="•"/>
              <a:defRPr sz="2600">
                <a:solidFill>
                  <a:srgbClr val="000000"/>
                </a:solidFill>
                <a:latin typeface="Helvetica Neue"/>
                <a:ea typeface="Helvetica Neue"/>
                <a:cs typeface="Helvetica Neue"/>
                <a:sym typeface="Helvetica Neue"/>
              </a:defRPr>
            </a:lvl3pPr>
            <a:lvl4pPr marL="1600200" indent="-228600" defTabSz="412750">
              <a:spcBef>
                <a:spcPts val="2950"/>
              </a:spcBef>
              <a:buSzPct val="125000"/>
              <a:buChar char="•"/>
              <a:defRPr sz="2600">
                <a:solidFill>
                  <a:srgbClr val="000000"/>
                </a:solidFill>
                <a:latin typeface="Helvetica Neue"/>
                <a:ea typeface="Helvetica Neue"/>
                <a:cs typeface="Helvetica Neue"/>
                <a:sym typeface="Helvetica Neue"/>
              </a:defRPr>
            </a:lvl4pPr>
            <a:lvl5pPr marL="2057400" indent="-228600" defTabSz="412750">
              <a:spcBef>
                <a:spcPts val="2950"/>
              </a:spcBef>
              <a:buSzPct val="125000"/>
              <a:buChar char="•"/>
              <a:defRPr sz="2600">
                <a:solidFill>
                  <a:srgbClr val="000000"/>
                </a:solidFill>
                <a:latin typeface="Helvetica Neue"/>
                <a:ea typeface="Helvetica Neue"/>
                <a:cs typeface="Helvetica Neue"/>
                <a:sym typeface="Helvetica Neue"/>
              </a:defRPr>
            </a:lvl5pPr>
            <a:lvl6pPr marL="25146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6pPr>
            <a:lvl7pPr marL="29718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7pPr>
            <a:lvl8pPr marL="34290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8pPr>
            <a:lvl9pPr marL="3886200" indent="-228600" defTabSz="412750" eaLnBrk="0" fontAlgn="base" hangingPunct="0">
              <a:spcBef>
                <a:spcPts val="2950"/>
              </a:spcBef>
              <a:spcAft>
                <a:spcPct val="0"/>
              </a:spcAft>
              <a:buSzPct val="125000"/>
              <a:buChar char="•"/>
              <a:defRPr sz="2600">
                <a:solidFill>
                  <a:srgbClr val="000000"/>
                </a:solidFill>
                <a:latin typeface="Helvetica Neue"/>
                <a:ea typeface="Helvetica Neue"/>
                <a:cs typeface="Helvetica Neue"/>
                <a:sym typeface="Helvetica Neue"/>
              </a:defRPr>
            </a:lvl9pPr>
          </a:lstStyle>
          <a:p>
            <a:pPr marL="0" marR="0" lvl="0" indent="0" algn="ctr" defTabSz="309563" rtl="0" eaLnBrk="0" fontAlgn="base" latinLnBrk="0" hangingPunct="0">
              <a:lnSpc>
                <a:spcPct val="90000"/>
              </a:lnSpc>
              <a:spcBef>
                <a:spcPct val="0"/>
              </a:spcBef>
              <a:spcAft>
                <a:spcPct val="0"/>
              </a:spcAft>
              <a:buClrTx/>
              <a:buSzTx/>
              <a:buFontTx/>
              <a:buNone/>
              <a:tabLst/>
              <a:defRPr/>
            </a:pPr>
            <a:r>
              <a:rPr kumimoji="0" lang="en-US" altLang="en-US" sz="825" b="1" i="0" u="none" strike="noStrike" kern="1200" cap="none" spc="0" normalizeH="0" baseline="0" noProof="0" dirty="0">
                <a:ln>
                  <a:noFill/>
                </a:ln>
                <a:solidFill>
                  <a:srgbClr val="FFFFFF"/>
                </a:solidFill>
                <a:effectLst/>
                <a:uLnTx/>
                <a:uFillTx/>
                <a:latin typeface="Helvetica Neue"/>
                <a:sym typeface="Helvetica Neue"/>
              </a:rPr>
              <a:t>Integrations for Disconnected Operation</a:t>
            </a:r>
          </a:p>
        </p:txBody>
      </p:sp>
      <p:sp>
        <p:nvSpPr>
          <p:cNvPr id="4" name="Rectangle 3">
            <a:extLst>
              <a:ext uri="{FF2B5EF4-FFF2-40B4-BE49-F238E27FC236}">
                <a16:creationId xmlns:a16="http://schemas.microsoft.com/office/drawing/2014/main" id="{6E3AC0A9-A183-4F04-A334-F711EF1DB301}"/>
              </a:ext>
            </a:extLst>
          </p:cNvPr>
          <p:cNvSpPr/>
          <p:nvPr/>
        </p:nvSpPr>
        <p:spPr>
          <a:xfrm>
            <a:off x="7068741" y="1088232"/>
            <a:ext cx="1743075" cy="840230"/>
          </a:xfrm>
          <a:prstGeom prst="rect">
            <a:avLst/>
          </a:prstGeom>
        </p:spPr>
        <p:txBody>
          <a:bodyPr>
            <a:spAutoFit/>
          </a:bodyPr>
          <a:lstStyle/>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Automated Jenkins Build and Deploy Pipeline</a:t>
            </a:r>
          </a:p>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err="1">
                <a:ln>
                  <a:noFill/>
                </a:ln>
                <a:solidFill>
                  <a:srgbClr val="FFFFFF"/>
                </a:solidFill>
                <a:effectLst/>
                <a:uLnTx/>
                <a:uFillTx/>
                <a:latin typeface="Helvetica Neue Medium"/>
                <a:ea typeface="+mn-ea"/>
                <a:cs typeface="+mn-cs"/>
                <a:sym typeface="Helvetica"/>
              </a:rPr>
              <a:t>Git</a:t>
            </a: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 integration</a:t>
            </a:r>
          </a:p>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ICP Kubernetes Deployment</a:t>
            </a:r>
          </a:p>
          <a:p>
            <a:pPr marL="0" marR="0" lvl="0" indent="0" algn="ctr" defTabSz="309563" rtl="0" eaLnBrk="0" fontAlgn="base" latinLnBrk="0" hangingPunct="0">
              <a:lnSpc>
                <a:spcPct val="90000"/>
              </a:lnSpc>
              <a:spcBef>
                <a:spcPct val="0"/>
              </a:spcBef>
              <a:spcAft>
                <a:spcPct val="0"/>
              </a:spcAft>
              <a:buClrTx/>
              <a:buSzTx/>
              <a:buFontTx/>
              <a:buNone/>
              <a:tabLst/>
              <a:defRPr sz="1000">
                <a:solidFill>
                  <a:srgbClr val="FFFFFF"/>
                </a:solidFill>
                <a:latin typeface="+mj-lt"/>
                <a:ea typeface="+mj-ea"/>
                <a:cs typeface="+mj-cs"/>
                <a:sym typeface="Helvetica"/>
              </a:defRPr>
            </a:pPr>
            <a:r>
              <a:rPr kumimoji="0" lang="en-US" sz="900" b="0" i="0" u="none" strike="noStrike" kern="1200" cap="none" spc="0" normalizeH="0" baseline="0" noProof="0" dirty="0" err="1">
                <a:ln>
                  <a:noFill/>
                </a:ln>
                <a:solidFill>
                  <a:srgbClr val="FFFFFF"/>
                </a:solidFill>
                <a:effectLst/>
                <a:uLnTx/>
                <a:uFillTx/>
                <a:latin typeface="Helvetica Neue Medium"/>
                <a:ea typeface="+mn-ea"/>
                <a:cs typeface="+mn-cs"/>
                <a:sym typeface="Helvetica"/>
              </a:rPr>
              <a:t>Devops</a:t>
            </a: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 </a:t>
            </a:r>
            <a:r>
              <a:rPr lang="en-US" sz="900" dirty="0">
                <a:solidFill>
                  <a:srgbClr val="FFFFFF"/>
                </a:solidFill>
                <a:latin typeface="Helvetica Neue Medium"/>
                <a:sym typeface="Helvetica"/>
              </a:rPr>
              <a:t>Integration </a:t>
            </a:r>
            <a:r>
              <a:rPr kumimoji="0" lang="en-US" sz="900" b="0" i="0" u="none" strike="noStrike" kern="1200" cap="none" spc="0" normalizeH="0" baseline="0" noProof="0" dirty="0">
                <a:ln>
                  <a:noFill/>
                </a:ln>
                <a:solidFill>
                  <a:srgbClr val="FFFFFF"/>
                </a:solidFill>
                <a:effectLst/>
                <a:uLnTx/>
                <a:uFillTx/>
                <a:latin typeface="Helvetica Neue Medium"/>
                <a:ea typeface="+mn-ea"/>
                <a:cs typeface="+mn-cs"/>
                <a:sym typeface="Helvetica"/>
              </a:rPr>
              <a:t>for Disconnected operation</a:t>
            </a:r>
            <a:endParaRPr kumimoji="0" lang="en-US" sz="9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endParaRPr>
          </a:p>
        </p:txBody>
      </p:sp>
      <p:pic>
        <p:nvPicPr>
          <p:cNvPr id="2" name="Picture 1">
            <a:extLst>
              <a:ext uri="{FF2B5EF4-FFF2-40B4-BE49-F238E27FC236}">
                <a16:creationId xmlns:a16="http://schemas.microsoft.com/office/drawing/2014/main" id="{FDCCF0F6-FB3E-4139-8839-3505FD5FB499}"/>
              </a:ext>
            </a:extLst>
          </p:cNvPr>
          <p:cNvPicPr>
            <a:picLocks noChangeAspect="1"/>
          </p:cNvPicPr>
          <p:nvPr/>
        </p:nvPicPr>
        <p:blipFill>
          <a:blip r:embed="rId13"/>
          <a:stretch>
            <a:fillRect/>
          </a:stretch>
        </p:blipFill>
        <p:spPr>
          <a:xfrm>
            <a:off x="5637387" y="3207250"/>
            <a:ext cx="395906" cy="365451"/>
          </a:xfrm>
          <a:prstGeom prst="rect">
            <a:avLst/>
          </a:prstGeom>
        </p:spPr>
      </p:pic>
    </p:spTree>
    <p:extLst>
      <p:ext uri="{BB962C8B-B14F-4D97-AF65-F5344CB8AC3E}">
        <p14:creationId xmlns:p14="http://schemas.microsoft.com/office/powerpoint/2010/main" val="232178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FAA4716-F58A-4806-A3D3-6DC57A9FC7BA}"/>
              </a:ext>
            </a:extLst>
          </p:cNvPr>
          <p:cNvPicPr>
            <a:picLocks noChangeAspect="1"/>
          </p:cNvPicPr>
          <p:nvPr/>
        </p:nvPicPr>
        <p:blipFill>
          <a:blip r:embed="rId3"/>
          <a:stretch>
            <a:fillRect/>
          </a:stretch>
        </p:blipFill>
        <p:spPr>
          <a:xfrm>
            <a:off x="5013112" y="2658237"/>
            <a:ext cx="3689776" cy="2242645"/>
          </a:xfrm>
          <a:prstGeom prst="rect">
            <a:avLst/>
          </a:prstGeom>
        </p:spPr>
      </p:pic>
      <p:sp>
        <p:nvSpPr>
          <p:cNvPr id="3" name="Slide Number Placeholder 2">
            <a:extLst>
              <a:ext uri="{FF2B5EF4-FFF2-40B4-BE49-F238E27FC236}">
                <a16:creationId xmlns:a16="http://schemas.microsoft.com/office/drawing/2014/main" id="{8D709EB3-EC53-4B84-8156-2E70369F1BED}"/>
              </a:ext>
            </a:extLst>
          </p:cNvPr>
          <p:cNvSpPr>
            <a:spLocks noGrp="1"/>
          </p:cNvSpPr>
          <p:nvPr>
            <p:ph type="sldNum" sz="quarter" idx="12"/>
          </p:nvPr>
        </p:nvSpPr>
        <p:spPr/>
        <p:txBody>
          <a:bodyPr/>
          <a:lstStyle/>
          <a:p>
            <a:pPr>
              <a:defRPr/>
            </a:pPr>
            <a:fld id="{2BB066EB-2C69-4AC0-AB21-2B2AADB7CC10}" type="slidenum">
              <a:rPr lang="en-US" smtClean="0"/>
              <a:pPr>
                <a:defRPr/>
              </a:pPr>
              <a:t>13</a:t>
            </a:fld>
            <a:endParaRPr lang="en-US"/>
          </a:p>
        </p:txBody>
      </p:sp>
      <p:sp>
        <p:nvSpPr>
          <p:cNvPr id="4" name="Title 1">
            <a:extLst>
              <a:ext uri="{FF2B5EF4-FFF2-40B4-BE49-F238E27FC236}">
                <a16:creationId xmlns:a16="http://schemas.microsoft.com/office/drawing/2014/main" id="{3DE72A8C-5AFA-4F77-B0AA-DD981BE4FAE3}"/>
              </a:ext>
            </a:extLst>
          </p:cNvPr>
          <p:cNvSpPr txBox="1">
            <a:spLocks/>
          </p:cNvSpPr>
          <p:nvPr/>
        </p:nvSpPr>
        <p:spPr>
          <a:xfrm>
            <a:off x="368876" y="0"/>
            <a:ext cx="7865918" cy="855726"/>
          </a:xfrm>
          <a:prstGeom prst="rect">
            <a:avLst/>
          </a:prstGeom>
        </p:spPr>
        <p:txBody>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CA" dirty="0"/>
              <a:t>Different ways to begin</a:t>
            </a:r>
          </a:p>
        </p:txBody>
      </p:sp>
      <p:pic>
        <p:nvPicPr>
          <p:cNvPr id="5" name="Picture 4">
            <a:extLst>
              <a:ext uri="{FF2B5EF4-FFF2-40B4-BE49-F238E27FC236}">
                <a16:creationId xmlns:a16="http://schemas.microsoft.com/office/drawing/2014/main" id="{F9ED593D-226F-4979-8A01-83C5357F9E8D}"/>
              </a:ext>
            </a:extLst>
          </p:cNvPr>
          <p:cNvPicPr>
            <a:picLocks noChangeAspect="1"/>
          </p:cNvPicPr>
          <p:nvPr/>
        </p:nvPicPr>
        <p:blipFill>
          <a:blip r:embed="rId4"/>
          <a:stretch>
            <a:fillRect/>
          </a:stretch>
        </p:blipFill>
        <p:spPr>
          <a:xfrm>
            <a:off x="5817898" y="741042"/>
            <a:ext cx="3073432" cy="2271550"/>
          </a:xfrm>
          <a:prstGeom prst="rect">
            <a:avLst/>
          </a:prstGeom>
        </p:spPr>
      </p:pic>
      <p:sp>
        <p:nvSpPr>
          <p:cNvPr id="2" name="TextBox 1">
            <a:extLst>
              <a:ext uri="{FF2B5EF4-FFF2-40B4-BE49-F238E27FC236}">
                <a16:creationId xmlns:a16="http://schemas.microsoft.com/office/drawing/2014/main" id="{86764949-84CA-430E-814D-7F323502DE7A}"/>
              </a:ext>
            </a:extLst>
          </p:cNvPr>
          <p:cNvSpPr txBox="1"/>
          <p:nvPr/>
        </p:nvSpPr>
        <p:spPr>
          <a:xfrm>
            <a:off x="180774" y="855726"/>
            <a:ext cx="4690771" cy="3477875"/>
          </a:xfrm>
          <a:prstGeom prst="rect">
            <a:avLst/>
          </a:prstGeom>
          <a:noFill/>
        </p:spPr>
        <p:txBody>
          <a:bodyPr wrap="none" rtlCol="0">
            <a:spAutoFit/>
          </a:bodyPr>
          <a:lstStyle/>
          <a:p>
            <a:pPr algn="ctr"/>
            <a:r>
              <a:rPr lang="en-CA" sz="2000" dirty="0"/>
              <a:t>Create new cloud native applications using:</a:t>
            </a:r>
          </a:p>
          <a:p>
            <a:pPr marL="285750" indent="-285750" algn="ctr">
              <a:buFont typeface="Arial" panose="020B0604020202020204" pitchFamily="34" charset="0"/>
              <a:buChar char="•"/>
            </a:pPr>
            <a:r>
              <a:rPr lang="en-CA" sz="2000" dirty="0"/>
              <a:t>Java (</a:t>
            </a:r>
            <a:r>
              <a:rPr lang="en-CA" sz="2000" dirty="0" err="1"/>
              <a:t>MicroProfile</a:t>
            </a:r>
            <a:r>
              <a:rPr lang="en-CA" sz="2000" dirty="0"/>
              <a:t>, Spring Cloud)</a:t>
            </a:r>
          </a:p>
          <a:p>
            <a:pPr marL="285750" indent="-285750" algn="ctr">
              <a:buFont typeface="Arial" panose="020B0604020202020204" pitchFamily="34" charset="0"/>
              <a:buChar char="•"/>
            </a:pPr>
            <a:r>
              <a:rPr lang="en-CA" sz="2000" dirty="0"/>
              <a:t>Node</a:t>
            </a:r>
          </a:p>
          <a:p>
            <a:pPr marL="285750" indent="-285750" algn="ctr">
              <a:buFont typeface="Arial" panose="020B0604020202020204" pitchFamily="34" charset="0"/>
              <a:buChar char="•"/>
            </a:pPr>
            <a:r>
              <a:rPr lang="en-CA" sz="2000" dirty="0"/>
              <a:t>Swift </a:t>
            </a:r>
          </a:p>
          <a:p>
            <a:pPr marL="285750" indent="-285750" algn="ctr">
              <a:buFont typeface="Arial" panose="020B0604020202020204" pitchFamily="34" charset="0"/>
              <a:buChar char="•"/>
            </a:pPr>
            <a:endParaRPr lang="en-CA" sz="2000" dirty="0"/>
          </a:p>
          <a:p>
            <a:pPr algn="ctr"/>
            <a:r>
              <a:rPr lang="en-CA" sz="2000" dirty="0"/>
              <a:t>OR</a:t>
            </a:r>
          </a:p>
          <a:p>
            <a:pPr algn="ctr"/>
            <a:endParaRPr lang="en-CA" sz="2000" dirty="0"/>
          </a:p>
          <a:p>
            <a:pPr algn="ctr"/>
            <a:r>
              <a:rPr lang="en-CA" sz="2000" dirty="0"/>
              <a:t>Import an existing service from:</a:t>
            </a:r>
          </a:p>
          <a:p>
            <a:pPr marL="285750" indent="-285750" algn="ctr">
              <a:buFont typeface="Arial" panose="020B0604020202020204" pitchFamily="34" charset="0"/>
              <a:buChar char="•"/>
            </a:pPr>
            <a:r>
              <a:rPr lang="en-CA" sz="2000" dirty="0"/>
              <a:t>Git repository</a:t>
            </a:r>
          </a:p>
          <a:p>
            <a:pPr marL="285750" indent="-285750" algn="ctr">
              <a:buFont typeface="Arial" panose="020B0604020202020204" pitchFamily="34" charset="0"/>
              <a:buChar char="•"/>
            </a:pPr>
            <a:r>
              <a:rPr lang="en-CA" sz="2000" dirty="0"/>
              <a:t>Local disk</a:t>
            </a:r>
          </a:p>
          <a:p>
            <a:pPr marL="285750" indent="-285750" algn="ctr">
              <a:buFont typeface="Arial" panose="020B0604020202020204" pitchFamily="34" charset="0"/>
              <a:buChar char="•"/>
            </a:pPr>
            <a:r>
              <a:rPr lang="en-CA" sz="2000" dirty="0"/>
              <a:t>Archive</a:t>
            </a:r>
          </a:p>
        </p:txBody>
      </p:sp>
    </p:spTree>
    <p:extLst>
      <p:ext uri="{BB962C8B-B14F-4D97-AF65-F5344CB8AC3E}">
        <p14:creationId xmlns:p14="http://schemas.microsoft.com/office/powerpoint/2010/main" val="32596247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Language Server Protocols">
            <a:extLst>
              <a:ext uri="{FF2B5EF4-FFF2-40B4-BE49-F238E27FC236}">
                <a16:creationId xmlns:a16="http://schemas.microsoft.com/office/drawing/2014/main" id="{742EFF4D-39D2-4E99-A1B8-2336B3D7F192}"/>
              </a:ext>
            </a:extLst>
          </p:cNvPr>
          <p:cNvSpPr txBox="1">
            <a:spLocks noGrp="1" noChangeArrowheads="1"/>
          </p:cNvSpPr>
          <p:nvPr>
            <p:ph type="title"/>
          </p:nvPr>
        </p:nvSpPr>
        <p:spPr>
          <a:xfrm>
            <a:off x="359405" y="74355"/>
            <a:ext cx="6096000" cy="355997"/>
          </a:xfrm>
        </p:spPr>
        <p:txBody>
          <a:bodyPr/>
          <a:lstStyle/>
          <a:p>
            <a:pPr eaLnBrk="1" hangingPunct="1"/>
            <a:r>
              <a:rPr lang="en-US" altLang="en-US" sz="2400" b="0" dirty="0">
                <a:latin typeface="+mj-lt"/>
                <a:ea typeface="Helvetica Neue Medium"/>
                <a:cs typeface="Helvetica" panose="020B0604020202020204" pitchFamily="34" charset="0"/>
                <a:sym typeface="Helvetica" panose="020B0604020202020204" pitchFamily="34" charset="0"/>
              </a:rPr>
              <a:t>Language Server Protocols</a:t>
            </a:r>
          </a:p>
        </p:txBody>
      </p:sp>
      <p:sp>
        <p:nvSpPr>
          <p:cNvPr id="378" name="We will provide Language Server Protocol (LSP) for language services and with an uplift to cognitive capabilities on cloud for supporting editors.">
            <a:extLst>
              <a:ext uri="{FF2B5EF4-FFF2-40B4-BE49-F238E27FC236}">
                <a16:creationId xmlns:a16="http://schemas.microsoft.com/office/drawing/2014/main" id="{F12CD90F-D479-4ABD-9B7D-F7052F0A6F3F}"/>
              </a:ext>
            </a:extLst>
          </p:cNvPr>
          <p:cNvSpPr txBox="1"/>
          <p:nvPr/>
        </p:nvSpPr>
        <p:spPr>
          <a:xfrm>
            <a:off x="409575" y="736231"/>
            <a:ext cx="8324850" cy="453970"/>
          </a:xfrm>
          <a:prstGeom prst="rect">
            <a:avLst/>
          </a:prstGeom>
          <a:ln w="12700">
            <a:miter lim="400000"/>
          </a:ln>
          <a:extLst>
            <a:ext uri="{C572A759-6A51-4108-AA02-DFA0A04FC94B}"/>
          </a:extLst>
        </p:spPr>
        <p:txBody>
          <a:bodyPr lIns="19050" tIns="19050" rIns="19050" bIns="19050" anchor="ctr">
            <a:spAutoFit/>
          </a:bodyPr>
          <a:lstStyle>
            <a:lvl1pPr algn="l" defTabSz="1828800">
              <a:defRPr sz="3600" b="0">
                <a:latin typeface="Helvetica"/>
                <a:ea typeface="Helvetica"/>
                <a:cs typeface="Helvetica"/>
                <a:sym typeface="Helvetica"/>
              </a:defRPr>
            </a:lvl1pPr>
          </a:lstStyle>
          <a:p>
            <a:pPr defTabSz="685800" hangingPunct="0">
              <a:defRPr/>
            </a:pPr>
            <a:r>
              <a:rPr sz="1350" kern="0">
                <a:solidFill>
                  <a:srgbClr val="000000"/>
                </a:solidFill>
              </a:rPr>
              <a:t>We will provide Language Server Protocol (LSP) for language services and with an uplift to cognitive capabilities on cloud for supporting editors.</a:t>
            </a:r>
          </a:p>
        </p:txBody>
      </p:sp>
      <p:sp>
        <p:nvSpPr>
          <p:cNvPr id="379" name="The Language Server Protocol allows for decoupling language services from the editor so services may be contained within a general purpose language server.">
            <a:extLst>
              <a:ext uri="{FF2B5EF4-FFF2-40B4-BE49-F238E27FC236}">
                <a16:creationId xmlns:a16="http://schemas.microsoft.com/office/drawing/2014/main" id="{5B45496A-496E-456B-81CD-082A12AEA9CE}"/>
              </a:ext>
            </a:extLst>
          </p:cNvPr>
          <p:cNvSpPr txBox="1"/>
          <p:nvPr/>
        </p:nvSpPr>
        <p:spPr>
          <a:xfrm>
            <a:off x="688286" y="1439466"/>
            <a:ext cx="3019425" cy="777136"/>
          </a:xfrm>
          <a:prstGeom prst="rect">
            <a:avLst/>
          </a:prstGeom>
          <a:ln w="12700">
            <a:miter lim="400000"/>
          </a:ln>
          <a:extLst>
            <a:ext uri="{C572A759-6A51-4108-AA02-DFA0A04FC94B}"/>
          </a:extLst>
        </p:spPr>
        <p:txBody>
          <a:bodyPr lIns="19050" tIns="19050" rIns="19050" bIns="19050" anchor="ctr">
            <a:spAutoFit/>
          </a:bodyPr>
          <a:lstStyle/>
          <a:p>
            <a:pPr hangingPunct="0">
              <a:defRPr sz="3600" b="0">
                <a:latin typeface="Helvetica"/>
                <a:ea typeface="Helvetica"/>
                <a:cs typeface="Helvetica"/>
                <a:sym typeface="Helvetica"/>
              </a:defRPr>
            </a:pPr>
            <a:r>
              <a:rPr sz="1200" kern="0" dirty="0">
                <a:solidFill>
                  <a:srgbClr val="000000"/>
                </a:solidFill>
                <a:latin typeface="Helvetica"/>
                <a:ea typeface="Helvetica"/>
                <a:cs typeface="Helvetica"/>
                <a:sym typeface="Helvetica"/>
              </a:rPr>
              <a:t>The Language Server Protocol allows for decoupling language services from the editor so services may be contained within a general purpose </a:t>
            </a:r>
            <a:r>
              <a:rPr sz="1200" i="1" kern="0" dirty="0">
                <a:solidFill>
                  <a:srgbClr val="000000"/>
                </a:solidFill>
                <a:latin typeface="Helvetica"/>
                <a:ea typeface="Helvetica"/>
                <a:cs typeface="Helvetica"/>
                <a:sym typeface="Helvetica"/>
              </a:rPr>
              <a:t>language server</a:t>
            </a:r>
            <a:r>
              <a:rPr sz="1200" kern="0" dirty="0">
                <a:solidFill>
                  <a:srgbClr val="000000"/>
                </a:solidFill>
                <a:latin typeface="Helvetica"/>
                <a:ea typeface="Helvetica"/>
                <a:cs typeface="Helvetica"/>
                <a:sym typeface="Helvetica"/>
              </a:rPr>
              <a:t>. </a:t>
            </a:r>
          </a:p>
        </p:txBody>
      </p:sp>
      <p:sp>
        <p:nvSpPr>
          <p:cNvPr id="380" name="Any editor can inherit sophisticated support for many different languages by making use of existing language servers.">
            <a:extLst>
              <a:ext uri="{FF2B5EF4-FFF2-40B4-BE49-F238E27FC236}">
                <a16:creationId xmlns:a16="http://schemas.microsoft.com/office/drawing/2014/main" id="{D72B7418-E238-491B-B321-788786E019AD}"/>
              </a:ext>
            </a:extLst>
          </p:cNvPr>
          <p:cNvSpPr txBox="1"/>
          <p:nvPr/>
        </p:nvSpPr>
        <p:spPr>
          <a:xfrm>
            <a:off x="688287" y="2848570"/>
            <a:ext cx="3019425" cy="615553"/>
          </a:xfrm>
          <a:prstGeom prst="rect">
            <a:avLst/>
          </a:prstGeom>
          <a:ln w="12700">
            <a:miter lim="400000"/>
          </a:ln>
          <a:extLst>
            <a:ext uri="{C572A759-6A51-4108-AA02-DFA0A04FC94B}"/>
          </a:extLst>
        </p:spPr>
        <p:txBody>
          <a:bodyPr lIns="19050" tIns="19050" rIns="19050" bIns="19050" anchor="ctr">
            <a:spAutoFit/>
          </a:bodyPr>
          <a:lstStyle>
            <a:lvl1pPr algn="l" defTabSz="1828800">
              <a:defRPr sz="3600" b="0">
                <a:latin typeface="Helvetica"/>
                <a:ea typeface="Helvetica"/>
                <a:cs typeface="Helvetica"/>
                <a:sym typeface="Helvetica"/>
              </a:defRPr>
            </a:lvl1pPr>
          </a:lstStyle>
          <a:p>
            <a:pPr defTabSz="685800" hangingPunct="0">
              <a:defRPr/>
            </a:pPr>
            <a:r>
              <a:rPr sz="1200" kern="0" dirty="0">
                <a:solidFill>
                  <a:srgbClr val="000000"/>
                </a:solidFill>
              </a:rPr>
              <a:t>Any editor can inherit sophisticated support for many different languages by making use of existing language servers. </a:t>
            </a:r>
            <a:r>
              <a:rPr sz="1350" kern="0" dirty="0">
                <a:solidFill>
                  <a:srgbClr val="000000"/>
                </a:solidFill>
              </a:rPr>
              <a:t> </a:t>
            </a:r>
          </a:p>
        </p:txBody>
      </p:sp>
      <p:sp>
        <p:nvSpPr>
          <p:cNvPr id="381" name="1">
            <a:extLst>
              <a:ext uri="{FF2B5EF4-FFF2-40B4-BE49-F238E27FC236}">
                <a16:creationId xmlns:a16="http://schemas.microsoft.com/office/drawing/2014/main" id="{862E568A-CF00-4BDD-A8AF-0AA9528F2B6C}"/>
              </a:ext>
            </a:extLst>
          </p:cNvPr>
          <p:cNvSpPr/>
          <p:nvPr/>
        </p:nvSpPr>
        <p:spPr>
          <a:xfrm>
            <a:off x="109969" y="1359694"/>
            <a:ext cx="498872" cy="498872"/>
          </a:xfrm>
          <a:prstGeom prst="ellipse">
            <a:avLst/>
          </a:prstGeom>
          <a:solidFill>
            <a:srgbClr val="FFFFFF"/>
          </a:solidFill>
          <a:ln w="19050">
            <a:solidFill>
              <a:schemeClr val="accent1">
                <a:hueOff val="114395"/>
                <a:lumOff val="-24975"/>
              </a:schemeClr>
            </a:solidFill>
          </a:ln>
          <a:extLst>
            <a:ext uri="{C572A759-6A51-4108-AA02-DFA0A04FC94B}"/>
          </a:extLst>
        </p:spPr>
        <p:txBody>
          <a:bodyPr lIns="0" tIns="0" rIns="0" bIns="0" anchor="ctr"/>
          <a:lstStyle>
            <a:lvl1pPr>
              <a:defRPr sz="5800">
                <a:solidFill>
                  <a:schemeClr val="accent1">
                    <a:hueOff val="114395"/>
                    <a:lumOff val="-24975"/>
                  </a:schemeClr>
                </a:solidFill>
              </a:defRPr>
            </a:lvl1pPr>
          </a:lstStyle>
          <a:p>
            <a:pPr algn="ctr" defTabSz="309563" hangingPunct="0">
              <a:defRPr/>
            </a:pPr>
            <a:r>
              <a:rPr sz="2175" b="1" kern="0">
                <a:solidFill>
                  <a:srgbClr val="00A2FF">
                    <a:hueOff val="114395"/>
                    <a:lumOff val="-24975"/>
                  </a:srgbClr>
                </a:solidFill>
                <a:latin typeface="Helvetica Neue"/>
                <a:sym typeface="Helvetica Neue"/>
              </a:rPr>
              <a:t>1</a:t>
            </a:r>
          </a:p>
        </p:txBody>
      </p:sp>
      <p:sp>
        <p:nvSpPr>
          <p:cNvPr id="382" name="2">
            <a:extLst>
              <a:ext uri="{FF2B5EF4-FFF2-40B4-BE49-F238E27FC236}">
                <a16:creationId xmlns:a16="http://schemas.microsoft.com/office/drawing/2014/main" id="{C896F6DA-3098-4FB4-AC68-6849A9538081}"/>
              </a:ext>
            </a:extLst>
          </p:cNvPr>
          <p:cNvSpPr/>
          <p:nvPr/>
        </p:nvSpPr>
        <p:spPr>
          <a:xfrm>
            <a:off x="109969" y="2906316"/>
            <a:ext cx="498872" cy="500063"/>
          </a:xfrm>
          <a:prstGeom prst="ellipse">
            <a:avLst/>
          </a:prstGeom>
          <a:solidFill>
            <a:srgbClr val="FFFFFF"/>
          </a:solidFill>
          <a:ln w="19050">
            <a:solidFill>
              <a:schemeClr val="accent1">
                <a:hueOff val="114395"/>
                <a:lumOff val="-24975"/>
              </a:schemeClr>
            </a:solidFill>
          </a:ln>
          <a:extLst>
            <a:ext uri="{C572A759-6A51-4108-AA02-DFA0A04FC94B}"/>
          </a:extLst>
        </p:spPr>
        <p:txBody>
          <a:bodyPr lIns="0" tIns="0" rIns="0" bIns="0" anchor="ctr"/>
          <a:lstStyle>
            <a:lvl1pPr>
              <a:defRPr sz="5800">
                <a:solidFill>
                  <a:schemeClr val="accent1">
                    <a:hueOff val="114395"/>
                    <a:lumOff val="-24975"/>
                  </a:schemeClr>
                </a:solidFill>
              </a:defRPr>
            </a:lvl1pPr>
          </a:lstStyle>
          <a:p>
            <a:pPr algn="ctr" defTabSz="309563" hangingPunct="0">
              <a:defRPr/>
            </a:pPr>
            <a:r>
              <a:rPr sz="2175" b="1" kern="0">
                <a:solidFill>
                  <a:srgbClr val="00A2FF">
                    <a:hueOff val="114395"/>
                    <a:lumOff val="-24975"/>
                  </a:srgbClr>
                </a:solidFill>
                <a:latin typeface="Helvetica Neue"/>
                <a:sym typeface="Helvetica Neue"/>
              </a:rPr>
              <a:t>2</a:t>
            </a:r>
          </a:p>
        </p:txBody>
      </p:sp>
      <p:sp>
        <p:nvSpPr>
          <p:cNvPr id="9" name="Rectangle 8">
            <a:extLst>
              <a:ext uri="{FF2B5EF4-FFF2-40B4-BE49-F238E27FC236}">
                <a16:creationId xmlns:a16="http://schemas.microsoft.com/office/drawing/2014/main" id="{3DDD423F-DE31-4CAF-B987-525AB49346E7}"/>
              </a:ext>
            </a:extLst>
          </p:cNvPr>
          <p:cNvSpPr/>
          <p:nvPr/>
        </p:nvSpPr>
        <p:spPr>
          <a:xfrm>
            <a:off x="6982290" y="4898660"/>
            <a:ext cx="1968809" cy="261610"/>
          </a:xfrm>
          <a:prstGeom prst="rect">
            <a:avLst/>
          </a:prstGeom>
        </p:spPr>
        <p:txBody>
          <a:bodyPr wrap="none">
            <a:spAutoFit/>
          </a:bodyPr>
          <a:lstStyle/>
          <a:p>
            <a:pPr lvl="0"/>
            <a:r>
              <a:rPr lang="en-US" sz="1100" b="1" dirty="0"/>
              <a:t>Microclimate Development</a:t>
            </a:r>
          </a:p>
        </p:txBody>
      </p:sp>
      <p:pic>
        <p:nvPicPr>
          <p:cNvPr id="3" name="Picture 2">
            <a:extLst>
              <a:ext uri="{FF2B5EF4-FFF2-40B4-BE49-F238E27FC236}">
                <a16:creationId xmlns:a16="http://schemas.microsoft.com/office/drawing/2014/main" id="{73C6F72F-18D2-43E1-AF64-62C7DC09B1F1}"/>
              </a:ext>
            </a:extLst>
          </p:cNvPr>
          <p:cNvPicPr>
            <a:picLocks noChangeAspect="1"/>
          </p:cNvPicPr>
          <p:nvPr/>
        </p:nvPicPr>
        <p:blipFill>
          <a:blip r:embed="rId3"/>
          <a:stretch>
            <a:fillRect/>
          </a:stretch>
        </p:blipFill>
        <p:spPr>
          <a:xfrm>
            <a:off x="3804410" y="1382640"/>
            <a:ext cx="5146689" cy="3210141"/>
          </a:xfrm>
          <a:prstGeom prst="rect">
            <a:avLst/>
          </a:prstGeom>
        </p:spPr>
      </p:pic>
    </p:spTree>
    <p:extLst>
      <p:ext uri="{BB962C8B-B14F-4D97-AF65-F5344CB8AC3E}">
        <p14:creationId xmlns:p14="http://schemas.microsoft.com/office/powerpoint/2010/main" val="3604118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9A06D4-24E5-4C52-8ABB-72CDF06DA942}"/>
              </a:ext>
            </a:extLst>
          </p:cNvPr>
          <p:cNvSpPr>
            <a:spLocks noGrp="1"/>
          </p:cNvSpPr>
          <p:nvPr>
            <p:ph type="sldNum" sz="quarter" idx="10"/>
          </p:nvPr>
        </p:nvSpPr>
        <p:spPr/>
        <p:txBody>
          <a:bodyPr/>
          <a:lstStyle/>
          <a:p>
            <a:pPr>
              <a:defRPr/>
            </a:pPr>
            <a:fld id="{A5F18F25-5661-422A-B8A1-D2DE6CD233CC}" type="slidenum">
              <a:rPr lang="en-CA" smtClean="0"/>
              <a:pPr>
                <a:defRPr/>
              </a:pPr>
              <a:t>15</a:t>
            </a:fld>
            <a:endParaRPr lang="en-CA"/>
          </a:p>
        </p:txBody>
      </p:sp>
      <p:sp>
        <p:nvSpPr>
          <p:cNvPr id="6" name="Title 1">
            <a:extLst>
              <a:ext uri="{FF2B5EF4-FFF2-40B4-BE49-F238E27FC236}">
                <a16:creationId xmlns:a16="http://schemas.microsoft.com/office/drawing/2014/main" id="{CD442EED-9BA9-4326-8FF3-01504BA070FD}"/>
              </a:ext>
            </a:extLst>
          </p:cNvPr>
          <p:cNvSpPr txBox="1">
            <a:spLocks/>
          </p:cNvSpPr>
          <p:nvPr/>
        </p:nvSpPr>
        <p:spPr bwMode="auto">
          <a:xfrm>
            <a:off x="77763" y="105720"/>
            <a:ext cx="8525910" cy="529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spcBef>
                <a:spcPct val="0"/>
              </a:spcBef>
              <a:buFontTx/>
              <a:buNone/>
            </a:pPr>
            <a:r>
              <a:rPr lang="en-US" altLang="en-US" sz="2400" dirty="0">
                <a:solidFill>
                  <a:srgbClr val="000000"/>
                </a:solidFill>
                <a:latin typeface="+mj-lt"/>
                <a:ea typeface="Calibri Light" panose="020F0302020204030204" pitchFamily="34" charset="0"/>
                <a:cs typeface="Calibri Light" panose="020F0302020204030204" pitchFamily="34" charset="0"/>
                <a:sym typeface="Calibri Light" panose="020F0302020204030204" pitchFamily="34" charset="0"/>
              </a:rPr>
              <a:t>Microclimate DevOps Pipeline</a:t>
            </a:r>
          </a:p>
        </p:txBody>
      </p:sp>
      <p:pic>
        <p:nvPicPr>
          <p:cNvPr id="15" name="Picture 14">
            <a:extLst>
              <a:ext uri="{FF2B5EF4-FFF2-40B4-BE49-F238E27FC236}">
                <a16:creationId xmlns:a16="http://schemas.microsoft.com/office/drawing/2014/main" id="{53514C0C-3D87-49E3-B709-F16370FE0DEF}"/>
              </a:ext>
            </a:extLst>
          </p:cNvPr>
          <p:cNvPicPr>
            <a:picLocks noChangeAspect="1"/>
          </p:cNvPicPr>
          <p:nvPr/>
        </p:nvPicPr>
        <p:blipFill>
          <a:blip r:embed="rId3"/>
          <a:stretch>
            <a:fillRect/>
          </a:stretch>
        </p:blipFill>
        <p:spPr>
          <a:xfrm>
            <a:off x="3434445" y="1897764"/>
            <a:ext cx="4281069" cy="3245736"/>
          </a:xfrm>
          <a:prstGeom prst="rect">
            <a:avLst/>
          </a:prstGeom>
        </p:spPr>
      </p:pic>
      <p:pic>
        <p:nvPicPr>
          <p:cNvPr id="5" name="Content Placeholder 3">
            <a:extLst>
              <a:ext uri="{FF2B5EF4-FFF2-40B4-BE49-F238E27FC236}">
                <a16:creationId xmlns:a16="http://schemas.microsoft.com/office/drawing/2014/main" id="{E0A6E25B-0436-4312-AB3A-A2BA4150704D}"/>
              </a:ext>
            </a:extLst>
          </p:cNvPr>
          <p:cNvPicPr>
            <a:picLocks noChangeAspect="1"/>
          </p:cNvPicPr>
          <p:nvPr/>
        </p:nvPicPr>
        <p:blipFill>
          <a:blip r:embed="rId4"/>
          <a:stretch>
            <a:fillRect/>
          </a:stretch>
        </p:blipFill>
        <p:spPr>
          <a:xfrm>
            <a:off x="77763" y="635393"/>
            <a:ext cx="3607520" cy="2755744"/>
          </a:xfrm>
          <a:prstGeom prst="rect">
            <a:avLst/>
          </a:prstGeom>
        </p:spPr>
      </p:pic>
      <p:sp>
        <p:nvSpPr>
          <p:cNvPr id="2" name="TextBox 1">
            <a:extLst>
              <a:ext uri="{FF2B5EF4-FFF2-40B4-BE49-F238E27FC236}">
                <a16:creationId xmlns:a16="http://schemas.microsoft.com/office/drawing/2014/main" id="{F45E4739-CB13-4AE5-9BEB-146FC00D0F3B}"/>
              </a:ext>
            </a:extLst>
          </p:cNvPr>
          <p:cNvSpPr txBox="1"/>
          <p:nvPr/>
        </p:nvSpPr>
        <p:spPr>
          <a:xfrm>
            <a:off x="3894083" y="898634"/>
            <a:ext cx="4792717" cy="507831"/>
          </a:xfrm>
          <a:prstGeom prst="rect">
            <a:avLst/>
          </a:prstGeom>
          <a:noFill/>
        </p:spPr>
        <p:txBody>
          <a:bodyPr wrap="square" rtlCol="0">
            <a:spAutoFit/>
          </a:bodyPr>
          <a:lstStyle/>
          <a:p>
            <a:r>
              <a:rPr lang="en-CA" b="1" dirty="0"/>
              <a:t>Easily create a new pipeline in Microclimate by providing the repo location and the necessary credentials.</a:t>
            </a:r>
          </a:p>
        </p:txBody>
      </p:sp>
    </p:spTree>
    <p:extLst>
      <p:ext uri="{BB962C8B-B14F-4D97-AF65-F5344CB8AC3E}">
        <p14:creationId xmlns:p14="http://schemas.microsoft.com/office/powerpoint/2010/main" val="205716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33340"/>
            <a:ext cx="8777087" cy="640080"/>
          </a:xfrm>
        </p:spPr>
        <p:txBody>
          <a:bodyPr/>
          <a:lstStyle/>
          <a:p>
            <a:r>
              <a:rPr lang="en-US" dirty="0"/>
              <a:t>Microclimate – Part of the Solution to Accelerate Modernization</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16</a:t>
            </a:fld>
            <a:endParaRPr lang="en-US"/>
          </a:p>
        </p:txBody>
      </p:sp>
      <p:sp>
        <p:nvSpPr>
          <p:cNvPr id="50" name="Content Placeholder 4"/>
          <p:cNvSpPr txBox="1">
            <a:spLocks/>
          </p:cNvSpPr>
          <p:nvPr/>
        </p:nvSpPr>
        <p:spPr>
          <a:xfrm>
            <a:off x="2393949" y="2036830"/>
            <a:ext cx="2070101" cy="2562986"/>
          </a:xfrm>
          <a:prstGeom prst="rect">
            <a:avLst/>
          </a:prstGeom>
          <a:solidFill>
            <a:srgbClr val="003BC9"/>
          </a:solidFill>
          <a:ln w="15875">
            <a:solidFill>
              <a:schemeClr val="accent3"/>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ea typeface="Arial" charset="0"/>
                <a:cs typeface="Arial" charset="0"/>
              </a:rPr>
              <a:t>Transformation</a:t>
            </a:r>
            <a:r>
              <a:rPr kumimoji="0" lang="en-US" sz="1600" b="1" i="0" u="none" strike="noStrike" kern="1200" cap="none" spc="0" normalizeH="0" noProof="0" dirty="0">
                <a:ln>
                  <a:noFill/>
                </a:ln>
                <a:solidFill>
                  <a:srgbClr val="FFFFFF"/>
                </a:solidFill>
                <a:effectLst/>
                <a:uLnTx/>
                <a:uFillTx/>
                <a:ea typeface="Arial" charset="0"/>
                <a:cs typeface="Arial" charset="0"/>
              </a:rPr>
              <a:t> Advisor</a:t>
            </a:r>
          </a:p>
        </p:txBody>
      </p:sp>
      <p:sp>
        <p:nvSpPr>
          <p:cNvPr id="51" name="Content Placeholder 5"/>
          <p:cNvSpPr txBox="1">
            <a:spLocks/>
          </p:cNvSpPr>
          <p:nvPr/>
        </p:nvSpPr>
        <p:spPr>
          <a:xfrm>
            <a:off x="4559300" y="2028066"/>
            <a:ext cx="2070100" cy="2571750"/>
          </a:xfrm>
          <a:prstGeom prst="rect">
            <a:avLst/>
          </a:prstGeom>
          <a:solidFill>
            <a:srgbClr val="0064FF"/>
          </a:solidFill>
          <a:ln w="15875">
            <a:solidFill>
              <a:schemeClr val="accent2"/>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rPr>
              <a:t> </a:t>
            </a:r>
            <a:r>
              <a:rPr lang="en-US" sz="1600" b="1" dirty="0">
                <a:solidFill>
                  <a:srgbClr val="FFFFFF"/>
                </a:solidFill>
              </a:rPr>
              <a:t>Cloud Automation Manager</a:t>
            </a:r>
            <a:endParaRPr kumimoji="0" lang="en-US" sz="1600" b="1" i="0" u="none" strike="noStrike" kern="1200" cap="none" spc="0" normalizeH="0" baseline="0" noProof="0" dirty="0">
              <a:ln>
                <a:noFill/>
              </a:ln>
              <a:solidFill>
                <a:srgbClr val="FFFFFF"/>
              </a:solidFill>
              <a:effectLst/>
              <a:uLnTx/>
              <a:uFillTx/>
            </a:endParaRPr>
          </a:p>
        </p:txBody>
      </p:sp>
      <p:sp>
        <p:nvSpPr>
          <p:cNvPr id="52" name="Content Placeholder 6"/>
          <p:cNvSpPr txBox="1">
            <a:spLocks/>
          </p:cNvSpPr>
          <p:nvPr/>
        </p:nvSpPr>
        <p:spPr>
          <a:xfrm>
            <a:off x="6736863" y="2012230"/>
            <a:ext cx="2070101" cy="2571750"/>
          </a:xfrm>
          <a:prstGeom prst="rect">
            <a:avLst/>
          </a:prstGeom>
          <a:solidFill>
            <a:srgbClr val="000E5E"/>
          </a:solidFill>
          <a:ln>
            <a:solidFill>
              <a:srgbClr val="000E5E"/>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ea typeface="Arial" charset="0"/>
                <a:cs typeface="Arial" charset="0"/>
              </a:rPr>
              <a:t>IBM Cloud Garage</a:t>
            </a:r>
          </a:p>
          <a:p>
            <a:pPr marL="0" marR="0" lvl="0" indent="0" algn="ctr" defTabSz="457200" rtl="0" eaLnBrk="1" fontAlgn="auto" latinLnBrk="0" hangingPunct="1">
              <a:lnSpc>
                <a:spcPct val="100000"/>
              </a:lnSpc>
              <a:spcBef>
                <a:spcPts val="1100"/>
              </a:spcBef>
              <a:spcAft>
                <a:spcPts val="0"/>
              </a:spcAft>
              <a:buClrTx/>
              <a:buSzTx/>
              <a:buFont typeface="Arial"/>
              <a:buNone/>
              <a:tabLst/>
              <a:defRPr/>
            </a:pPr>
            <a:endParaRPr lang="en-US" sz="1600" b="1" dirty="0">
              <a:solidFill>
                <a:srgbClr val="FFFFFF"/>
              </a:solidFill>
            </a:endParaRPr>
          </a:p>
        </p:txBody>
      </p:sp>
      <p:sp>
        <p:nvSpPr>
          <p:cNvPr id="62" name="Content Placeholder 5"/>
          <p:cNvSpPr txBox="1">
            <a:spLocks/>
          </p:cNvSpPr>
          <p:nvPr/>
        </p:nvSpPr>
        <p:spPr>
          <a:xfrm>
            <a:off x="216386" y="2071031"/>
            <a:ext cx="2070100" cy="2562986"/>
          </a:xfrm>
          <a:prstGeom prst="rect">
            <a:avLst/>
          </a:prstGeom>
          <a:solidFill>
            <a:srgbClr val="69A6FF"/>
          </a:solidFill>
          <a:ln w="15875">
            <a:solidFill>
              <a:srgbClr val="69A6FF"/>
            </a:solidFill>
          </a:ln>
        </p:spPr>
        <p:txBody>
          <a:bodyPr vert="horz" lIns="91440" tIns="192024" rIns="9144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1100"/>
              </a:spcBef>
              <a:spcAft>
                <a:spcPts val="0"/>
              </a:spcAft>
              <a:buClrTx/>
              <a:buSzTx/>
              <a:buFont typeface="Arial"/>
              <a:buNone/>
              <a:tabLst/>
              <a:defRPr/>
            </a:pPr>
            <a:r>
              <a:rPr kumimoji="0" lang="en-US" sz="1600" b="1" i="0" u="none" strike="noStrike" kern="1200" cap="none" spc="0" normalizeH="0" baseline="0" noProof="0" dirty="0">
                <a:ln>
                  <a:noFill/>
                </a:ln>
                <a:solidFill>
                  <a:srgbClr val="FFFFFF"/>
                </a:solidFill>
                <a:effectLst/>
                <a:uLnTx/>
                <a:uFillTx/>
                <a:ea typeface="Arial" charset="0"/>
                <a:cs typeface="Arial" charset="0"/>
              </a:rPr>
              <a:t> Microclimate</a:t>
            </a:r>
          </a:p>
        </p:txBody>
      </p:sp>
      <p:pic>
        <p:nvPicPr>
          <p:cNvPr id="21" name="Picture 20"/>
          <p:cNvPicPr>
            <a:picLocks noChangeAspect="1"/>
          </p:cNvPicPr>
          <p:nvPr/>
        </p:nvPicPr>
        <p:blipFill>
          <a:blip r:embed="rId3"/>
          <a:stretch>
            <a:fillRect/>
          </a:stretch>
        </p:blipFill>
        <p:spPr>
          <a:xfrm>
            <a:off x="6742985" y="778313"/>
            <a:ext cx="2063979" cy="1189308"/>
          </a:xfrm>
          <a:prstGeom prst="rect">
            <a:avLst/>
          </a:prstGeom>
          <a:ln/>
        </p:spPr>
        <p:style>
          <a:lnRef idx="1">
            <a:schemeClr val="dk1"/>
          </a:lnRef>
          <a:fillRef idx="2">
            <a:schemeClr val="dk1"/>
          </a:fillRef>
          <a:effectRef idx="1">
            <a:schemeClr val="dk1"/>
          </a:effectRef>
          <a:fontRef idx="minor">
            <a:schemeClr val="dk1"/>
          </a:fontRef>
        </p:style>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950" y="778313"/>
            <a:ext cx="2070100" cy="1189308"/>
          </a:xfrm>
          <a:prstGeom prst="rect">
            <a:avLst/>
          </a:prstGeom>
        </p:spPr>
        <p:style>
          <a:lnRef idx="1">
            <a:schemeClr val="dk1"/>
          </a:lnRef>
          <a:fillRef idx="2">
            <a:schemeClr val="dk1"/>
          </a:fillRef>
          <a:effectRef idx="1">
            <a:schemeClr val="dk1"/>
          </a:effectRef>
          <a:fontRef idx="minor">
            <a:schemeClr val="dk1"/>
          </a:fontRef>
        </p:style>
      </p:pic>
      <p:pic>
        <p:nvPicPr>
          <p:cNvPr id="24" name="Picture 23">
            <a:extLst>
              <a:ext uri="{FF2B5EF4-FFF2-40B4-BE49-F238E27FC236}">
                <a16:creationId xmlns:a16="http://schemas.microsoft.com/office/drawing/2014/main" id="{C899306F-FE68-4AC9-B3C6-3ADB12F8E469}"/>
              </a:ext>
            </a:extLst>
          </p:cNvPr>
          <p:cNvPicPr>
            <a:picLocks noChangeAspect="1"/>
          </p:cNvPicPr>
          <p:nvPr/>
        </p:nvPicPr>
        <p:blipFill>
          <a:blip r:embed="rId5"/>
          <a:stretch>
            <a:fillRect/>
          </a:stretch>
        </p:blipFill>
        <p:spPr>
          <a:xfrm>
            <a:off x="4559299" y="778313"/>
            <a:ext cx="2070101" cy="1193723"/>
          </a:xfrm>
          <a:prstGeom prst="rect">
            <a:avLst/>
          </a:prstGeom>
          <a:ln/>
        </p:spPr>
        <p:style>
          <a:lnRef idx="1">
            <a:schemeClr val="dk1"/>
          </a:lnRef>
          <a:fillRef idx="2">
            <a:schemeClr val="dk1"/>
          </a:fillRef>
          <a:effectRef idx="1">
            <a:schemeClr val="dk1"/>
          </a:effectRef>
          <a:fontRef idx="minor">
            <a:schemeClr val="dk1"/>
          </a:fontRef>
        </p:style>
      </p:pic>
      <p:sp>
        <p:nvSpPr>
          <p:cNvPr id="5" name="Rectangle 4"/>
          <p:cNvSpPr/>
          <p:nvPr/>
        </p:nvSpPr>
        <p:spPr>
          <a:xfrm>
            <a:off x="6675489" y="2982462"/>
            <a:ext cx="2063979" cy="879728"/>
          </a:xfrm>
          <a:prstGeom prst="rect">
            <a:avLst/>
          </a:prstGeom>
        </p:spPr>
        <p:txBody>
          <a:bodyPr wrap="square">
            <a:spAutoFit/>
          </a:bodyPr>
          <a:lstStyle/>
          <a:p>
            <a:pPr lvl="0" algn="ctr" defTabSz="457200">
              <a:spcBef>
                <a:spcPts val="1100"/>
              </a:spcBef>
              <a:defRPr/>
            </a:pPr>
            <a:r>
              <a:rPr lang="en-US" sz="1400" dirty="0">
                <a:solidFill>
                  <a:srgbClr val="FFFFFF"/>
                </a:solidFill>
              </a:rPr>
              <a:t>Best Practices</a:t>
            </a:r>
          </a:p>
          <a:p>
            <a:pPr lvl="0" algn="ctr" defTabSz="457200">
              <a:spcBef>
                <a:spcPts val="1100"/>
              </a:spcBef>
              <a:defRPr/>
            </a:pPr>
            <a:r>
              <a:rPr lang="en-US" sz="1400" dirty="0">
                <a:solidFill>
                  <a:srgbClr val="FFFFFF"/>
                </a:solidFill>
              </a:rPr>
              <a:t>Reference Architectures</a:t>
            </a:r>
          </a:p>
        </p:txBody>
      </p:sp>
      <p:sp>
        <p:nvSpPr>
          <p:cNvPr id="27"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
        <p:nvSpPr>
          <p:cNvPr id="28" name="Rectangle 27"/>
          <p:cNvSpPr/>
          <p:nvPr/>
        </p:nvSpPr>
        <p:spPr>
          <a:xfrm>
            <a:off x="2400071" y="3122492"/>
            <a:ext cx="2063979" cy="664284"/>
          </a:xfrm>
          <a:prstGeom prst="rect">
            <a:avLst/>
          </a:prstGeom>
        </p:spPr>
        <p:txBody>
          <a:bodyPr wrap="square">
            <a:spAutoFit/>
          </a:bodyPr>
          <a:lstStyle/>
          <a:p>
            <a:pPr lvl="0" algn="ctr" defTabSz="457200">
              <a:spcBef>
                <a:spcPts val="1100"/>
              </a:spcBef>
              <a:defRPr/>
            </a:pPr>
            <a:r>
              <a:rPr lang="en-US" sz="1400" dirty="0">
                <a:solidFill>
                  <a:srgbClr val="FFFFFF"/>
                </a:solidFill>
              </a:rPr>
              <a:t>Assess and Plan</a:t>
            </a:r>
          </a:p>
          <a:p>
            <a:pPr lvl="0" algn="ctr" defTabSz="457200">
              <a:spcBef>
                <a:spcPts val="1100"/>
              </a:spcBef>
              <a:defRPr/>
            </a:pPr>
            <a:r>
              <a:rPr lang="en-US" sz="1400" dirty="0">
                <a:solidFill>
                  <a:srgbClr val="FFFFFF"/>
                </a:solidFill>
              </a:rPr>
              <a:t>Prescriptive Guidance</a:t>
            </a:r>
          </a:p>
        </p:txBody>
      </p:sp>
      <p:sp>
        <p:nvSpPr>
          <p:cNvPr id="29" name="Rectangle 28"/>
          <p:cNvSpPr/>
          <p:nvPr/>
        </p:nvSpPr>
        <p:spPr>
          <a:xfrm>
            <a:off x="4565425" y="3123526"/>
            <a:ext cx="2051727" cy="738664"/>
          </a:xfrm>
          <a:prstGeom prst="rect">
            <a:avLst/>
          </a:prstGeom>
        </p:spPr>
        <p:txBody>
          <a:bodyPr wrap="square">
            <a:spAutoFit/>
          </a:bodyPr>
          <a:lstStyle/>
          <a:p>
            <a:pPr lvl="0" algn="ctr" defTabSz="457200">
              <a:spcBef>
                <a:spcPts val="1100"/>
              </a:spcBef>
              <a:defRPr/>
            </a:pPr>
            <a:r>
              <a:rPr lang="en-US" sz="1400" dirty="0">
                <a:solidFill>
                  <a:srgbClr val="FFFFFF"/>
                </a:solidFill>
              </a:rPr>
              <a:t>Multi-Cloud Provisioning and management </a:t>
            </a:r>
          </a:p>
        </p:txBody>
      </p:sp>
      <p:sp>
        <p:nvSpPr>
          <p:cNvPr id="30" name="Rectangle 29"/>
          <p:cNvSpPr/>
          <p:nvPr/>
        </p:nvSpPr>
        <p:spPr>
          <a:xfrm>
            <a:off x="170296" y="3147107"/>
            <a:ext cx="2051727" cy="738664"/>
          </a:xfrm>
          <a:prstGeom prst="rect">
            <a:avLst/>
          </a:prstGeom>
        </p:spPr>
        <p:txBody>
          <a:bodyPr wrap="square">
            <a:spAutoFit/>
          </a:bodyPr>
          <a:lstStyle/>
          <a:p>
            <a:pPr lvl="0" algn="ctr" defTabSz="457200">
              <a:spcBef>
                <a:spcPts val="1100"/>
              </a:spcBef>
              <a:defRPr/>
            </a:pPr>
            <a:r>
              <a:rPr lang="en-US" sz="1400" dirty="0">
                <a:solidFill>
                  <a:srgbClr val="FFFFFF"/>
                </a:solidFill>
              </a:rPr>
              <a:t>End-to-End Development Experience</a:t>
            </a:r>
          </a:p>
        </p:txBody>
      </p:sp>
      <p:sp>
        <p:nvSpPr>
          <p:cNvPr id="7" name="Rectangle 6">
            <a:extLst>
              <a:ext uri="{FF2B5EF4-FFF2-40B4-BE49-F238E27FC236}">
                <a16:creationId xmlns:a16="http://schemas.microsoft.com/office/drawing/2014/main" id="{6393A708-4C27-4B28-82C3-1D6E90557ABC}"/>
              </a:ext>
            </a:extLst>
          </p:cNvPr>
          <p:cNvSpPr/>
          <p:nvPr/>
        </p:nvSpPr>
        <p:spPr>
          <a:xfrm>
            <a:off x="6629400" y="778313"/>
            <a:ext cx="2156158" cy="3563166"/>
          </a:xfrm>
          <a:prstGeom prst="rect">
            <a:avLst/>
          </a:prstGeom>
        </p:spPr>
        <p:txBody>
          <a:bodyPr wrap="square" lIns="0" tIns="0" rIns="0" bIns="0" rtlCol="0" anchor="ctr">
            <a:noAutofit/>
          </a:bodyPr>
          <a:lstStyle/>
          <a:p>
            <a:pPr algn="ctr"/>
            <a:endParaRPr lang="en-CA" sz="1200" dirty="0" err="1">
              <a:solidFill>
                <a:srgbClr val="FFFFFF"/>
              </a:solidFill>
              <a:latin typeface="Arial"/>
              <a:cs typeface="Arial"/>
            </a:endParaRPr>
          </a:p>
        </p:txBody>
      </p:sp>
      <p:grpSp>
        <p:nvGrpSpPr>
          <p:cNvPr id="9" name="Group 8">
            <a:extLst>
              <a:ext uri="{FF2B5EF4-FFF2-40B4-BE49-F238E27FC236}">
                <a16:creationId xmlns:a16="http://schemas.microsoft.com/office/drawing/2014/main" id="{661FBF1D-D1FB-42D5-B279-188A079D511B}"/>
              </a:ext>
            </a:extLst>
          </p:cNvPr>
          <p:cNvGrpSpPr/>
          <p:nvPr/>
        </p:nvGrpSpPr>
        <p:grpSpPr>
          <a:xfrm>
            <a:off x="228599" y="788889"/>
            <a:ext cx="2057882" cy="1189308"/>
            <a:chOff x="228599" y="788889"/>
            <a:chExt cx="2057882" cy="1189308"/>
          </a:xfrm>
        </p:grpSpPr>
        <p:pic>
          <p:nvPicPr>
            <p:cNvPr id="25" name="Picture 24">
              <a:extLst>
                <a:ext uri="{FF2B5EF4-FFF2-40B4-BE49-F238E27FC236}">
                  <a16:creationId xmlns:a16="http://schemas.microsoft.com/office/drawing/2014/main" id="{1CAEFAEB-CCAE-4F88-A410-6649F086035D}"/>
                </a:ext>
              </a:extLst>
            </p:cNvPr>
            <p:cNvPicPr>
              <a:picLocks noChangeAspect="1"/>
            </p:cNvPicPr>
            <p:nvPr/>
          </p:nvPicPr>
          <p:blipFill>
            <a:blip r:embed="rId6"/>
            <a:stretch>
              <a:fillRect/>
            </a:stretch>
          </p:blipFill>
          <p:spPr>
            <a:xfrm>
              <a:off x="228599" y="788889"/>
              <a:ext cx="2057882" cy="1189308"/>
            </a:xfrm>
            <a:prstGeom prst="rect">
              <a:avLst/>
            </a:prstGeom>
          </p:spPr>
          <p:style>
            <a:lnRef idx="1">
              <a:schemeClr val="dk1"/>
            </a:lnRef>
            <a:fillRef idx="2">
              <a:schemeClr val="dk1"/>
            </a:fillRef>
            <a:effectRef idx="1">
              <a:schemeClr val="dk1"/>
            </a:effectRef>
            <a:fontRef idx="minor">
              <a:schemeClr val="dk1"/>
            </a:fontRef>
          </p:style>
        </p:pic>
        <p:pic>
          <p:nvPicPr>
            <p:cNvPr id="8" name="Picture 7">
              <a:extLst>
                <a:ext uri="{FF2B5EF4-FFF2-40B4-BE49-F238E27FC236}">
                  <a16:creationId xmlns:a16="http://schemas.microsoft.com/office/drawing/2014/main" id="{95BFB430-F74E-485C-AE63-9C84D264C082}"/>
                </a:ext>
              </a:extLst>
            </p:cNvPr>
            <p:cNvPicPr>
              <a:picLocks noChangeAspect="1"/>
            </p:cNvPicPr>
            <p:nvPr/>
          </p:nvPicPr>
          <p:blipFill>
            <a:blip r:embed="rId7"/>
            <a:stretch>
              <a:fillRect/>
            </a:stretch>
          </p:blipFill>
          <p:spPr>
            <a:xfrm>
              <a:off x="237792" y="1270207"/>
              <a:ext cx="2046164" cy="701829"/>
            </a:xfrm>
            <a:prstGeom prst="rect">
              <a:avLst/>
            </a:prstGeom>
          </p:spPr>
        </p:pic>
      </p:grpSp>
    </p:spTree>
    <p:extLst>
      <p:ext uri="{BB962C8B-B14F-4D97-AF65-F5344CB8AC3E}">
        <p14:creationId xmlns:p14="http://schemas.microsoft.com/office/powerpoint/2010/main" val="1708024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17</a:t>
            </a:fld>
            <a:endParaRPr lang="en-US">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17</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17</a:t>
            </a:fld>
            <a:endParaRPr lang="en-US" dirty="0">
              <a:solidFill>
                <a:schemeClr val="tx1"/>
              </a:solidFill>
            </a:endParaRPr>
          </a:p>
        </p:txBody>
      </p:sp>
      <p:sp>
        <p:nvSpPr>
          <p:cNvPr id="23" name="TextBox 22"/>
          <p:cNvSpPr txBox="1"/>
          <p:nvPr/>
        </p:nvSpPr>
        <p:spPr>
          <a:xfrm>
            <a:off x="661529" y="915634"/>
            <a:ext cx="1867820" cy="369332"/>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sym typeface="Calibri"/>
              </a:rPr>
              <a:t>Via Home Page </a:t>
            </a:r>
            <a:endParaRPr kumimoji="0" lang="en-US" sz="2000" b="1" i="0" u="none" strike="noStrike" kern="0" cap="none" spc="0" normalizeH="0" baseline="0" noProof="0" dirty="0">
              <a:ln>
                <a:noFill/>
              </a:ln>
              <a:solidFill>
                <a:srgbClr val="000000"/>
              </a:solidFill>
              <a:effectLst/>
              <a:uLnTx/>
              <a:uFillTx/>
              <a:sym typeface="Calibri"/>
            </a:endParaRPr>
          </a:p>
        </p:txBody>
      </p:sp>
      <p:sp>
        <p:nvSpPr>
          <p:cNvPr id="24" name="Rounded Rectangle 23"/>
          <p:cNvSpPr/>
          <p:nvPr/>
        </p:nvSpPr>
        <p:spPr>
          <a:xfrm>
            <a:off x="159360" y="773723"/>
            <a:ext cx="2862450" cy="3975142"/>
          </a:xfrm>
          <a:prstGeom prst="roundRect">
            <a:avLst>
              <a:gd name="adj" fmla="val 4423"/>
            </a:avLst>
          </a:prstGeom>
          <a:noFill/>
          <a:ln w="25400" cap="flat" cmpd="sng" algn="ctr">
            <a:solidFill>
              <a:schemeClr val="bg1"/>
            </a:solidFill>
            <a:prstDash val="sysDot"/>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a:ln>
                <a:noFill/>
              </a:ln>
              <a:solidFill>
                <a:srgbClr val="FFFFFF"/>
              </a:solidFill>
              <a:effectLst/>
              <a:uLnTx/>
              <a:uFillTx/>
              <a:sym typeface="Calibri"/>
            </a:endParaRPr>
          </a:p>
        </p:txBody>
      </p:sp>
      <p:sp>
        <p:nvSpPr>
          <p:cNvPr id="26" name="Rectangle 25"/>
          <p:cNvSpPr/>
          <p:nvPr/>
        </p:nvSpPr>
        <p:spPr>
          <a:xfrm>
            <a:off x="3158702" y="783380"/>
            <a:ext cx="2366782" cy="5262979"/>
          </a:xfrm>
          <a:prstGeom prst="rect">
            <a:avLst/>
          </a:prstGeom>
          <a:ln>
            <a:solidFill>
              <a:srgbClr val="B8AEAE"/>
            </a:solidFill>
          </a:ln>
        </p:spPr>
        <p:txBody>
          <a:bodyPr wrap="square">
            <a:spAutoFit/>
          </a:bodyPr>
          <a:lstStyle/>
          <a:p>
            <a:pPr lvl="0" algn="ctr" defTabSz="457182" hangingPunct="0">
              <a:defRPr/>
            </a:pPr>
            <a:r>
              <a:rPr lang="en-US" sz="1600" b="1" kern="0" dirty="0">
                <a:solidFill>
                  <a:srgbClr val="000000"/>
                </a:solidFill>
                <a:sym typeface="Calibri"/>
              </a:rPr>
              <a:t>Freely Available</a:t>
            </a:r>
          </a:p>
          <a:p>
            <a:pPr lvl="0" algn="ctr" defTabSz="457182" hangingPunct="0">
              <a:defRPr/>
            </a:pPr>
            <a:endParaRPr lang="en-US" sz="1600" b="1" kern="0" dirty="0">
              <a:solidFill>
                <a:srgbClr val="000000"/>
              </a:solidFill>
              <a:ea typeface="Calibri"/>
              <a:cs typeface="Calibri"/>
              <a:sym typeface="Calibri"/>
            </a:endParaRPr>
          </a:p>
          <a:p>
            <a:pPr marL="342900" marR="0" lvl="0" indent="-342900" defTabSz="457182" eaLnBrk="1" fontAlgn="auto" latinLnBrk="0" hangingPunct="0">
              <a:lnSpc>
                <a:spcPct val="100000"/>
              </a:lnSpc>
              <a:spcBef>
                <a:spcPts val="0"/>
              </a:spcBef>
              <a:spcAft>
                <a:spcPts val="0"/>
              </a:spcAft>
              <a:buClrTx/>
              <a:buSzTx/>
              <a:buFont typeface="+mj-lt"/>
              <a:buAutoNum type="arabicPeriod"/>
              <a:tabLst/>
              <a:defRPr/>
            </a:pPr>
            <a:r>
              <a:rPr lang="en-US" sz="1600" b="1" kern="0" dirty="0">
                <a:solidFill>
                  <a:srgbClr val="000000"/>
                </a:solidFill>
                <a:ea typeface="Calibri"/>
                <a:cs typeface="Calibri"/>
                <a:sym typeface="Calibri"/>
              </a:rPr>
              <a:t>Download from Microclimate Home Page to run locally (ILAN license)</a:t>
            </a:r>
          </a:p>
          <a:p>
            <a:pPr marL="342900" marR="0" lvl="0" indent="-342900"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marL="342900" marR="0" lvl="0" indent="-342900" defTabSz="457182" eaLnBrk="1" fontAlgn="auto" latinLnBrk="0" hangingPunct="0">
              <a:lnSpc>
                <a:spcPct val="100000"/>
              </a:lnSpc>
              <a:spcBef>
                <a:spcPts val="0"/>
              </a:spcBef>
              <a:spcAft>
                <a:spcPts val="0"/>
              </a:spcAft>
              <a:buClrTx/>
              <a:buSzTx/>
              <a:buFont typeface="+mj-lt"/>
              <a:buAutoNum type="arabicPeriod"/>
              <a:tabLst/>
              <a:defRPr/>
            </a:pPr>
            <a:r>
              <a:rPr lang="en-US" sz="1600" b="1" kern="0" dirty="0">
                <a:solidFill>
                  <a:srgbClr val="000000"/>
                </a:solidFill>
                <a:ea typeface="Calibri"/>
                <a:cs typeface="Calibri"/>
                <a:sym typeface="Calibri"/>
              </a:rPr>
              <a:t>Install into IBM Cloud private via ICP catalog (supported with ICP license)</a:t>
            </a:r>
          </a:p>
          <a:p>
            <a:pPr marL="342900" marR="0" lvl="0" indent="-342900" algn="ctr"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algn="ctr" defTabSz="457182" hangingPunct="0">
              <a:defRPr/>
            </a:pPr>
            <a:r>
              <a:rPr lang="en-US" sz="1600" b="1" kern="0" dirty="0">
                <a:solidFill>
                  <a:srgbClr val="000000"/>
                </a:solidFill>
                <a:sym typeface="Calibri"/>
              </a:rPr>
              <a:t>Use with IBM Cloud Private Community Edition </a:t>
            </a:r>
            <a:endParaRPr lang="en-US" sz="1800" b="1" kern="0" dirty="0">
              <a:solidFill>
                <a:srgbClr val="000000"/>
              </a:solidFill>
              <a:sym typeface="Calibri"/>
            </a:endParaRPr>
          </a:p>
          <a:p>
            <a:pPr marR="0" lvl="0" defTabSz="457182" eaLnBrk="1" fontAlgn="auto" latinLnBrk="0" hangingPunct="0">
              <a:lnSpc>
                <a:spcPct val="100000"/>
              </a:lnSpc>
              <a:spcBef>
                <a:spcPts val="0"/>
              </a:spcBef>
              <a:spcAft>
                <a:spcPts val="0"/>
              </a:spcAft>
              <a:buClrTx/>
              <a:buSzTx/>
              <a:tabLst/>
              <a:defRPr/>
            </a:pPr>
            <a:endParaRPr lang="en-US" sz="1600" b="1" kern="0" dirty="0">
              <a:solidFill>
                <a:srgbClr val="000000"/>
              </a:solidFill>
              <a:ea typeface="Calibri"/>
              <a:cs typeface="Calibri"/>
              <a:sym typeface="Calibri"/>
            </a:endParaRPr>
          </a:p>
          <a:p>
            <a:pPr marL="342900" marR="0" lvl="0" indent="-342900" algn="ctr"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marL="342900" marR="0" lvl="0" indent="-342900" algn="ctr" defTabSz="457182" eaLnBrk="1" fontAlgn="auto" latinLnBrk="0" hangingPunct="0">
              <a:lnSpc>
                <a:spcPct val="100000"/>
              </a:lnSpc>
              <a:spcBef>
                <a:spcPts val="0"/>
              </a:spcBef>
              <a:spcAft>
                <a:spcPts val="0"/>
              </a:spcAft>
              <a:buClrTx/>
              <a:buSzTx/>
              <a:buFont typeface="+mj-lt"/>
              <a:buAutoNum type="arabicPeriod"/>
              <a:tabLst/>
              <a:defRPr/>
            </a:pPr>
            <a:endParaRPr lang="en-US" sz="1600" b="1" kern="0" dirty="0">
              <a:solidFill>
                <a:srgbClr val="000000"/>
              </a:solidFill>
              <a:ea typeface="Calibri"/>
              <a:cs typeface="Calibri"/>
              <a:sym typeface="Calibri"/>
            </a:endParaRPr>
          </a:p>
          <a:p>
            <a:pPr marL="0" marR="0" lvl="0" indent="0" algn="ctr" defTabSz="457182" eaLnBrk="1" fontAlgn="auto" latinLnBrk="0" hangingPunct="0">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000000"/>
              </a:solidFill>
              <a:effectLst/>
              <a:uLnTx/>
              <a:uFillTx/>
              <a:ea typeface="Calibri"/>
              <a:cs typeface="Calibri"/>
              <a:sym typeface="Calibri"/>
            </a:endParaRPr>
          </a:p>
        </p:txBody>
      </p:sp>
      <p:sp>
        <p:nvSpPr>
          <p:cNvPr id="41" name="Rounded Rectangle 40"/>
          <p:cNvSpPr/>
          <p:nvPr/>
        </p:nvSpPr>
        <p:spPr>
          <a:xfrm>
            <a:off x="5700344" y="719934"/>
            <a:ext cx="2862450" cy="3975142"/>
          </a:xfrm>
          <a:prstGeom prst="roundRect">
            <a:avLst>
              <a:gd name="adj" fmla="val 4423"/>
            </a:avLst>
          </a:prstGeom>
          <a:noFill/>
          <a:ln w="25400" cap="flat" cmpd="sng" algn="ctr">
            <a:solidFill>
              <a:schemeClr val="bg1"/>
            </a:solidFill>
            <a:prstDash val="sysDot"/>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a:ln>
                <a:noFill/>
              </a:ln>
              <a:solidFill>
                <a:srgbClr val="FFFFFF"/>
              </a:solidFill>
              <a:effectLst/>
              <a:uLnTx/>
              <a:uFillTx/>
              <a:sym typeface="Calibri"/>
            </a:endParaRPr>
          </a:p>
        </p:txBody>
      </p:sp>
      <p:sp>
        <p:nvSpPr>
          <p:cNvPr id="43" name="TextBox 42"/>
          <p:cNvSpPr txBox="1"/>
          <p:nvPr/>
        </p:nvSpPr>
        <p:spPr>
          <a:xfrm>
            <a:off x="5853147" y="859904"/>
            <a:ext cx="2550698" cy="646331"/>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sym typeface="Calibri"/>
              </a:rPr>
              <a:t>Via IBM Cloud Private</a:t>
            </a:r>
          </a:p>
          <a:p>
            <a:pPr marL="0" marR="0" lvl="0" indent="0" algn="ctr" defTabSz="457182" eaLnBrk="1" fontAlgn="auto" latinLnBrk="0" hangingPunct="1">
              <a:lnSpc>
                <a:spcPct val="100000"/>
              </a:lnSpc>
              <a:spcBef>
                <a:spcPts val="0"/>
              </a:spcBef>
              <a:spcAft>
                <a:spcPts val="0"/>
              </a:spcAft>
              <a:buClrTx/>
              <a:buSzTx/>
              <a:buFontTx/>
              <a:buNone/>
              <a:tabLst/>
              <a:defRPr/>
            </a:pPr>
            <a:r>
              <a:rPr lang="en-US" sz="1800" b="1" kern="0" dirty="0">
                <a:solidFill>
                  <a:srgbClr val="000000"/>
                </a:solidFill>
                <a:sym typeface="Calibri"/>
              </a:rPr>
              <a:t>Catalog</a:t>
            </a:r>
            <a:endParaRPr kumimoji="0" lang="en-US" sz="2000" b="1" i="0" u="none" strike="noStrike" kern="0" cap="none" spc="0" normalizeH="0" baseline="0" noProof="0" dirty="0">
              <a:ln>
                <a:noFill/>
              </a:ln>
              <a:solidFill>
                <a:srgbClr val="000000"/>
              </a:solidFill>
              <a:effectLst/>
              <a:uLnTx/>
              <a:uFillTx/>
              <a:sym typeface="Calibri"/>
            </a:endParaRPr>
          </a:p>
        </p:txBody>
      </p:sp>
      <p:sp>
        <p:nvSpPr>
          <p:cNvPr id="27" name="Title 1"/>
          <p:cNvSpPr>
            <a:spLocks noGrp="1"/>
          </p:cNvSpPr>
          <p:nvPr>
            <p:ph type="title"/>
          </p:nvPr>
        </p:nvSpPr>
        <p:spPr>
          <a:xfrm>
            <a:off x="228600" y="209688"/>
            <a:ext cx="6400800" cy="640080"/>
          </a:xfrm>
        </p:spPr>
        <p:txBody>
          <a:bodyPr/>
          <a:lstStyle/>
          <a:p>
            <a:r>
              <a:rPr lang="en-US" dirty="0"/>
              <a:t>Microclimate – Get started</a:t>
            </a:r>
          </a:p>
        </p:txBody>
      </p:sp>
      <p:sp>
        <p:nvSpPr>
          <p:cNvPr id="28"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pic>
        <p:nvPicPr>
          <p:cNvPr id="2" name="Picture 1">
            <a:extLst>
              <a:ext uri="{FF2B5EF4-FFF2-40B4-BE49-F238E27FC236}">
                <a16:creationId xmlns:a16="http://schemas.microsoft.com/office/drawing/2014/main" id="{16EF1E01-35B9-46F6-8955-564AEE5EB97D}"/>
              </a:ext>
            </a:extLst>
          </p:cNvPr>
          <p:cNvPicPr>
            <a:picLocks noChangeAspect="1"/>
          </p:cNvPicPr>
          <p:nvPr/>
        </p:nvPicPr>
        <p:blipFill>
          <a:blip r:embed="rId3"/>
          <a:stretch>
            <a:fillRect/>
          </a:stretch>
        </p:blipFill>
        <p:spPr>
          <a:xfrm>
            <a:off x="368918" y="1981949"/>
            <a:ext cx="2295352" cy="1249715"/>
          </a:xfrm>
          <a:prstGeom prst="rect">
            <a:avLst/>
          </a:prstGeom>
        </p:spPr>
      </p:pic>
      <p:sp>
        <p:nvSpPr>
          <p:cNvPr id="4" name="Rectangle 3">
            <a:extLst>
              <a:ext uri="{FF2B5EF4-FFF2-40B4-BE49-F238E27FC236}">
                <a16:creationId xmlns:a16="http://schemas.microsoft.com/office/drawing/2014/main" id="{3A1F808F-DD90-485D-B37A-14208C654457}"/>
              </a:ext>
            </a:extLst>
          </p:cNvPr>
          <p:cNvSpPr/>
          <p:nvPr/>
        </p:nvSpPr>
        <p:spPr>
          <a:xfrm>
            <a:off x="159360" y="1470706"/>
            <a:ext cx="2714469" cy="215444"/>
          </a:xfrm>
          <a:prstGeom prst="rect">
            <a:avLst/>
          </a:prstGeom>
        </p:spPr>
        <p:txBody>
          <a:bodyPr wrap="square">
            <a:spAutoFit/>
          </a:bodyPr>
          <a:lstStyle/>
          <a:p>
            <a:r>
              <a:rPr lang="en-CA" sz="800" dirty="0"/>
              <a:t>https://microclimate-dev2ops.github.io/gettingstarted</a:t>
            </a:r>
          </a:p>
        </p:txBody>
      </p:sp>
      <p:pic>
        <p:nvPicPr>
          <p:cNvPr id="6" name="Picture 5">
            <a:extLst>
              <a:ext uri="{FF2B5EF4-FFF2-40B4-BE49-F238E27FC236}">
                <a16:creationId xmlns:a16="http://schemas.microsoft.com/office/drawing/2014/main" id="{3D636F5D-601D-4E32-B641-76283D96C74D}"/>
              </a:ext>
            </a:extLst>
          </p:cNvPr>
          <p:cNvPicPr>
            <a:picLocks noChangeAspect="1"/>
          </p:cNvPicPr>
          <p:nvPr/>
        </p:nvPicPr>
        <p:blipFill>
          <a:blip r:embed="rId4"/>
          <a:stretch>
            <a:fillRect/>
          </a:stretch>
        </p:blipFill>
        <p:spPr>
          <a:xfrm>
            <a:off x="5911940" y="1586557"/>
            <a:ext cx="2303604" cy="1620531"/>
          </a:xfrm>
          <a:prstGeom prst="rect">
            <a:avLst/>
          </a:prstGeom>
        </p:spPr>
      </p:pic>
    </p:spTree>
    <p:extLst>
      <p:ext uri="{BB962C8B-B14F-4D97-AF65-F5344CB8AC3E}">
        <p14:creationId xmlns:p14="http://schemas.microsoft.com/office/powerpoint/2010/main" val="2140730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305800" cy="640080"/>
          </a:xfrm>
        </p:spPr>
        <p:txBody>
          <a:bodyPr/>
          <a:lstStyle/>
          <a:p>
            <a:r>
              <a:rPr lang="en-US" dirty="0"/>
              <a:t>Why Microclimate? It’s a differentiating experience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18</a:t>
            </a:fld>
            <a:endParaRPr lang="en-US">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18</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18</a:t>
            </a:fld>
            <a:endParaRPr lang="en-US" dirty="0">
              <a:solidFill>
                <a:schemeClr val="tx1"/>
              </a:solidFill>
            </a:endParaRPr>
          </a:p>
        </p:txBody>
      </p:sp>
      <p:graphicFrame>
        <p:nvGraphicFramePr>
          <p:cNvPr id="27" name="Diagram 26">
            <a:extLst>
              <a:ext uri="{FF2B5EF4-FFF2-40B4-BE49-F238E27FC236}">
                <a16:creationId xmlns:a16="http://schemas.microsoft.com/office/drawing/2014/main" id="{55777A68-7BD1-194A-89F6-3560599A9778}"/>
              </a:ext>
            </a:extLst>
          </p:cNvPr>
          <p:cNvGraphicFramePr/>
          <p:nvPr>
            <p:extLst>
              <p:ext uri="{D42A27DB-BD31-4B8C-83A1-F6EECF244321}">
                <p14:modId xmlns:p14="http://schemas.microsoft.com/office/powerpoint/2010/main" val="1176274679"/>
              </p:ext>
            </p:extLst>
          </p:nvPr>
        </p:nvGraphicFramePr>
        <p:xfrm>
          <a:off x="426076" y="473715"/>
          <a:ext cx="8158250" cy="4270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Tree>
    <p:extLst>
      <p:ext uri="{BB962C8B-B14F-4D97-AF65-F5344CB8AC3E}">
        <p14:creationId xmlns:p14="http://schemas.microsoft.com/office/powerpoint/2010/main" val="1695450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0BE6F14-FF48-0F4F-A8AA-2E3F25371E4A}" type="slidenum">
              <a:rPr lang="en-US" smtClean="0">
                <a:solidFill>
                  <a:srgbClr val="FFFFFF"/>
                </a:solidFill>
              </a:rPr>
              <a:pPr/>
              <a:t>19</a:t>
            </a:fld>
            <a:endParaRPr lang="en-US">
              <a:solidFill>
                <a:srgbClr val="FFFFFF"/>
              </a:solidFill>
            </a:endParaRPr>
          </a:p>
        </p:txBody>
      </p:sp>
      <p:sp>
        <p:nvSpPr>
          <p:cNvPr id="4" name="Title 3"/>
          <p:cNvSpPr>
            <a:spLocks noGrp="1"/>
          </p:cNvSpPr>
          <p:nvPr>
            <p:ph type="title"/>
          </p:nvPr>
        </p:nvSpPr>
        <p:spPr>
          <a:xfrm>
            <a:off x="2011100" y="1925796"/>
            <a:ext cx="5142053" cy="551186"/>
          </a:xfrm>
        </p:spPr>
        <p:txBody>
          <a:bodyPr/>
          <a:lstStyle/>
          <a:p>
            <a:pPr algn="ctr"/>
            <a:r>
              <a:rPr lang="en-US" sz="3200" dirty="0"/>
              <a:t>References and Resources</a:t>
            </a:r>
            <a:br>
              <a:rPr lang="en-US" sz="3200" dirty="0">
                <a:solidFill>
                  <a:schemeClr val="tx1"/>
                </a:solidFill>
              </a:rPr>
            </a:br>
            <a:endParaRPr lang="en-US" sz="3200" dirty="0">
              <a:solidFill>
                <a:schemeClr val="tx1"/>
              </a:solidFill>
            </a:endParaRPr>
          </a:p>
        </p:txBody>
      </p:sp>
    </p:spTree>
    <p:extLst>
      <p:ext uri="{BB962C8B-B14F-4D97-AF65-F5344CB8AC3E}">
        <p14:creationId xmlns:p14="http://schemas.microsoft.com/office/powerpoint/2010/main" val="1171003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735721"/>
          </a:xfrm>
        </p:spPr>
        <p:txBody>
          <a:bodyPr/>
          <a:lstStyle/>
          <a:p>
            <a:pPr algn="just"/>
            <a:r>
              <a:rPr lang="en-US" dirty="0"/>
              <a:t>Please note</a:t>
            </a:r>
          </a:p>
        </p:txBody>
      </p:sp>
      <p:sp>
        <p:nvSpPr>
          <p:cNvPr id="3" name="Content Placeholder 2"/>
          <p:cNvSpPr>
            <a:spLocks noGrp="1"/>
          </p:cNvSpPr>
          <p:nvPr>
            <p:ph idx="1"/>
          </p:nvPr>
        </p:nvSpPr>
        <p:spPr>
          <a:xfrm>
            <a:off x="2549435" y="1006276"/>
            <a:ext cx="6376911" cy="2678321"/>
          </a:xfrm>
        </p:spPr>
        <p:txBody>
          <a:bodyPr vert="horz" lIns="68580" tIns="91440" rIns="68580" bIns="34290" rtlCol="0">
            <a:noAutofit/>
          </a:bodyPr>
          <a:lstStyle/>
          <a:p>
            <a:r>
              <a:rPr lang="en-US" sz="1200" dirty="0"/>
              <a:t>IBM’s statements regarding its plans, directions, and intent are subject to change or withdrawal without notice and at IBM’s sole discretion. </a:t>
            </a:r>
          </a:p>
          <a:p>
            <a:r>
              <a:rPr lang="en-US" sz="1200" dirty="0"/>
              <a:t>Information regarding potential future products is intended to outline our general product direction and it should not be relied on in making a purchasing decision.</a:t>
            </a:r>
          </a:p>
          <a:p>
            <a:r>
              <a:rPr lang="en-US" sz="1200" dirty="0"/>
              <a:t>The information mentioned regarding potential future products is not a commitment, promise, or legal obligation to deliver any material, code or functionality. Information about potential future products may not be incorporated into any contract.</a:t>
            </a:r>
          </a:p>
          <a:p>
            <a:r>
              <a:rPr lang="en-US" sz="1200" dirty="0"/>
              <a:t>The development, release, and timing of any future features or functionality described for our products remains at our sole discretion.</a:t>
            </a:r>
          </a:p>
          <a:p>
            <a:r>
              <a:rPr lang="en-US" sz="12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
        <p:nvSpPr>
          <p:cNvPr id="6" name="Slide Number Placeholder 5"/>
          <p:cNvSpPr>
            <a:spLocks noGrp="1"/>
          </p:cNvSpPr>
          <p:nvPr>
            <p:ph type="sldNum" sz="quarter" idx="12"/>
          </p:nvPr>
        </p:nvSpPr>
        <p:spPr/>
        <p:txBody>
          <a:bodyPr/>
          <a:lstStyle/>
          <a:p>
            <a:fld id="{E4DBDE34-E9B5-E04F-B662-69720E4BCB53}" type="slidenum">
              <a:rPr lang="en-US" smtClean="0"/>
              <a:pPr/>
              <a:t>2</a:t>
            </a:fld>
            <a:endParaRPr lang="en-US" dirty="0"/>
          </a:p>
        </p:txBody>
      </p:sp>
    </p:spTree>
    <p:extLst>
      <p:ext uri="{BB962C8B-B14F-4D97-AF65-F5344CB8AC3E}">
        <p14:creationId xmlns:p14="http://schemas.microsoft.com/office/powerpoint/2010/main" val="1876470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20</a:t>
            </a:fld>
            <a:endParaRPr lang="en-US">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20</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20</a:t>
            </a:fld>
            <a:endParaRPr lang="en-US" dirty="0">
              <a:solidFill>
                <a:schemeClr val="tx1"/>
              </a:solidFill>
            </a:endParaRPr>
          </a:p>
        </p:txBody>
      </p:sp>
      <p:sp>
        <p:nvSpPr>
          <p:cNvPr id="14" name="Title 1"/>
          <p:cNvSpPr>
            <a:spLocks noGrp="1"/>
          </p:cNvSpPr>
          <p:nvPr>
            <p:ph type="title"/>
          </p:nvPr>
        </p:nvSpPr>
        <p:spPr>
          <a:xfrm>
            <a:off x="228600" y="209688"/>
            <a:ext cx="6400800" cy="640080"/>
          </a:xfrm>
        </p:spPr>
        <p:txBody>
          <a:bodyPr/>
          <a:lstStyle/>
          <a:p>
            <a:r>
              <a:rPr lang="en-US" dirty="0"/>
              <a:t>Digital Assets</a:t>
            </a:r>
          </a:p>
        </p:txBody>
      </p:sp>
      <p:sp>
        <p:nvSpPr>
          <p:cNvPr id="16"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
        <p:nvSpPr>
          <p:cNvPr id="27" name="Rectangle 26">
            <a:hlinkClick r:id="rId3"/>
          </p:cNvPr>
          <p:cNvSpPr/>
          <p:nvPr/>
        </p:nvSpPr>
        <p:spPr>
          <a:xfrm>
            <a:off x="264644" y="2101649"/>
            <a:ext cx="2366353" cy="338554"/>
          </a:xfrm>
          <a:prstGeom prst="rect">
            <a:avLst/>
          </a:prstGeom>
          <a:noFill/>
        </p:spPr>
        <p:txBody>
          <a:bodyPr wrap="none">
            <a:spAutoFit/>
          </a:bodyPr>
          <a:lstStyle/>
          <a:p>
            <a:pPr lvl="0" algn="ctr" defTabSz="457200">
              <a:spcBef>
                <a:spcPts val="1100"/>
              </a:spcBef>
            </a:pPr>
            <a:r>
              <a:rPr lang="en-US" sz="1600" dirty="0"/>
              <a:t>http://ibm.biz/dev2ops </a:t>
            </a:r>
            <a:endParaRPr lang="en-US" sz="1600" dirty="0">
              <a:ea typeface="Arial" charset="0"/>
              <a:cs typeface="Arial" charset="0"/>
            </a:endParaRPr>
          </a:p>
        </p:txBody>
      </p:sp>
      <p:sp>
        <p:nvSpPr>
          <p:cNvPr id="28" name="Rectangle 27"/>
          <p:cNvSpPr/>
          <p:nvPr/>
        </p:nvSpPr>
        <p:spPr>
          <a:xfrm>
            <a:off x="-202649" y="606718"/>
            <a:ext cx="2833646" cy="725840"/>
          </a:xfrm>
          <a:prstGeom prst="rect">
            <a:avLst/>
          </a:prstGeom>
        </p:spPr>
        <p:txBody>
          <a:bodyPr wrap="square">
            <a:spAutoFit/>
          </a:bodyPr>
          <a:lstStyle/>
          <a:p>
            <a:pPr lvl="0" algn="ctr" defTabSz="457200">
              <a:spcBef>
                <a:spcPts val="1100"/>
              </a:spcBef>
            </a:pPr>
            <a:r>
              <a:rPr lang="en-US" sz="1600" b="1" dirty="0">
                <a:ea typeface="Arial" charset="0"/>
                <a:cs typeface="Arial" charset="0"/>
              </a:rPr>
              <a:t>Home Page</a:t>
            </a:r>
          </a:p>
          <a:p>
            <a:pPr lvl="0" algn="ctr" defTabSz="457200">
              <a:spcBef>
                <a:spcPts val="1100"/>
              </a:spcBef>
            </a:pPr>
            <a:endParaRPr lang="en-US" sz="1600" b="1" dirty="0">
              <a:ea typeface="Arial" charset="0"/>
              <a:cs typeface="Arial" charset="0"/>
            </a:endParaRPr>
          </a:p>
        </p:txBody>
      </p:sp>
      <p:sp>
        <p:nvSpPr>
          <p:cNvPr id="30" name="TextBox 29"/>
          <p:cNvSpPr txBox="1"/>
          <p:nvPr/>
        </p:nvSpPr>
        <p:spPr>
          <a:xfrm>
            <a:off x="228600" y="942357"/>
            <a:ext cx="2830159" cy="1328569"/>
          </a:xfrm>
          <a:prstGeom prst="rect">
            <a:avLst/>
          </a:prstGeom>
          <a:noFill/>
        </p:spPr>
        <p:txBody>
          <a:bodyPr wrap="square" rtlCol="0">
            <a:spAutoFit/>
          </a:bodyPr>
          <a:lstStyle/>
          <a:p>
            <a:pPr marL="285750" lvl="0" indent="-285750" defTabSz="457200">
              <a:spcBef>
                <a:spcPts val="1100"/>
              </a:spcBef>
              <a:buFont typeface="Arial" charset="0"/>
              <a:buChar char="•"/>
            </a:pPr>
            <a:r>
              <a:rPr lang="en-US" sz="1600" dirty="0">
                <a:ea typeface="Arial" charset="0"/>
                <a:cs typeface="Arial" charset="0"/>
              </a:rPr>
              <a:t>Microclimate overview</a:t>
            </a:r>
          </a:p>
          <a:p>
            <a:pPr marL="285750" lvl="0" indent="-285750" defTabSz="457200">
              <a:spcBef>
                <a:spcPts val="1100"/>
              </a:spcBef>
              <a:buFont typeface="Arial" charset="0"/>
              <a:buChar char="•"/>
            </a:pPr>
            <a:r>
              <a:rPr lang="en-US" sz="1600" dirty="0">
                <a:ea typeface="Arial" charset="0"/>
                <a:cs typeface="Arial" charset="0"/>
              </a:rPr>
              <a:t>Intro videos</a:t>
            </a:r>
          </a:p>
          <a:p>
            <a:pPr marL="285750" lvl="0" indent="-285750" defTabSz="457200">
              <a:spcBef>
                <a:spcPts val="1100"/>
              </a:spcBef>
              <a:buFont typeface="Arial" charset="0"/>
              <a:buChar char="•"/>
            </a:pPr>
            <a:r>
              <a:rPr lang="en-US" sz="1600" dirty="0">
                <a:ea typeface="Arial" charset="0"/>
                <a:cs typeface="Arial" charset="0"/>
              </a:rPr>
              <a:t>Documentation</a:t>
            </a:r>
          </a:p>
          <a:p>
            <a:endParaRPr lang="en-US" sz="1400" dirty="0"/>
          </a:p>
        </p:txBody>
      </p:sp>
      <p:pic>
        <p:nvPicPr>
          <p:cNvPr id="2" name="Picture 1">
            <a:extLst>
              <a:ext uri="{FF2B5EF4-FFF2-40B4-BE49-F238E27FC236}">
                <a16:creationId xmlns:a16="http://schemas.microsoft.com/office/drawing/2014/main" id="{A4235288-A3CC-4A96-B03B-CA4522E60787}"/>
              </a:ext>
            </a:extLst>
          </p:cNvPr>
          <p:cNvPicPr>
            <a:picLocks noChangeAspect="1"/>
          </p:cNvPicPr>
          <p:nvPr/>
        </p:nvPicPr>
        <p:blipFill>
          <a:blip r:embed="rId4"/>
          <a:stretch>
            <a:fillRect/>
          </a:stretch>
        </p:blipFill>
        <p:spPr>
          <a:xfrm>
            <a:off x="3711388" y="179673"/>
            <a:ext cx="5204012" cy="2587073"/>
          </a:xfrm>
          <a:prstGeom prst="rect">
            <a:avLst/>
          </a:prstGeom>
        </p:spPr>
      </p:pic>
      <p:pic>
        <p:nvPicPr>
          <p:cNvPr id="4" name="Picture 3">
            <a:extLst>
              <a:ext uri="{FF2B5EF4-FFF2-40B4-BE49-F238E27FC236}">
                <a16:creationId xmlns:a16="http://schemas.microsoft.com/office/drawing/2014/main" id="{6BC7FBA2-3F6C-48EF-AB28-BB6D9CD5840E}"/>
              </a:ext>
            </a:extLst>
          </p:cNvPr>
          <p:cNvPicPr>
            <a:picLocks noChangeAspect="1"/>
          </p:cNvPicPr>
          <p:nvPr/>
        </p:nvPicPr>
        <p:blipFill>
          <a:blip r:embed="rId5"/>
          <a:stretch>
            <a:fillRect/>
          </a:stretch>
        </p:blipFill>
        <p:spPr>
          <a:xfrm>
            <a:off x="3711388" y="2840638"/>
            <a:ext cx="5204012" cy="2246619"/>
          </a:xfrm>
          <a:prstGeom prst="rect">
            <a:avLst/>
          </a:prstGeom>
        </p:spPr>
      </p:pic>
      <p:sp>
        <p:nvSpPr>
          <p:cNvPr id="37" name="Rectangle 36">
            <a:extLst>
              <a:ext uri="{FF2B5EF4-FFF2-40B4-BE49-F238E27FC236}">
                <a16:creationId xmlns:a16="http://schemas.microsoft.com/office/drawing/2014/main" id="{C173E67A-5144-4A9A-9D83-A9B3309A2198}"/>
              </a:ext>
            </a:extLst>
          </p:cNvPr>
          <p:cNvSpPr/>
          <p:nvPr/>
        </p:nvSpPr>
        <p:spPr>
          <a:xfrm>
            <a:off x="-119229" y="2569234"/>
            <a:ext cx="2833646" cy="725840"/>
          </a:xfrm>
          <a:prstGeom prst="rect">
            <a:avLst/>
          </a:prstGeom>
        </p:spPr>
        <p:txBody>
          <a:bodyPr wrap="square">
            <a:spAutoFit/>
          </a:bodyPr>
          <a:lstStyle/>
          <a:p>
            <a:pPr lvl="0" algn="ctr" defTabSz="457200">
              <a:spcBef>
                <a:spcPts val="1100"/>
              </a:spcBef>
            </a:pPr>
            <a:r>
              <a:rPr lang="en-US" sz="1600" b="1" dirty="0">
                <a:ea typeface="Arial" charset="0"/>
                <a:cs typeface="Arial" charset="0"/>
              </a:rPr>
              <a:t>Rogue Cloud Game</a:t>
            </a:r>
          </a:p>
          <a:p>
            <a:pPr lvl="0" algn="ctr" defTabSz="457200">
              <a:spcBef>
                <a:spcPts val="1100"/>
              </a:spcBef>
            </a:pPr>
            <a:endParaRPr lang="en-US" sz="1600" b="1" dirty="0">
              <a:ea typeface="Arial" charset="0"/>
              <a:cs typeface="Arial" charset="0"/>
            </a:endParaRPr>
          </a:p>
        </p:txBody>
      </p:sp>
      <p:sp>
        <p:nvSpPr>
          <p:cNvPr id="38" name="TextBox 37">
            <a:extLst>
              <a:ext uri="{FF2B5EF4-FFF2-40B4-BE49-F238E27FC236}">
                <a16:creationId xmlns:a16="http://schemas.microsoft.com/office/drawing/2014/main" id="{09B3EA7B-ACBE-4227-9A67-D429CD94B787}"/>
              </a:ext>
            </a:extLst>
          </p:cNvPr>
          <p:cNvSpPr txBox="1"/>
          <p:nvPr/>
        </p:nvSpPr>
        <p:spPr>
          <a:xfrm>
            <a:off x="264644" y="2889484"/>
            <a:ext cx="3208539" cy="1574790"/>
          </a:xfrm>
          <a:prstGeom prst="rect">
            <a:avLst/>
          </a:prstGeom>
          <a:noFill/>
        </p:spPr>
        <p:txBody>
          <a:bodyPr wrap="square" rtlCol="0">
            <a:spAutoFit/>
          </a:bodyPr>
          <a:lstStyle/>
          <a:p>
            <a:pPr marL="285750" lvl="0" indent="-285750" defTabSz="457200">
              <a:spcBef>
                <a:spcPts val="1100"/>
              </a:spcBef>
              <a:buFont typeface="Arial" charset="0"/>
              <a:buChar char="•"/>
            </a:pPr>
            <a:r>
              <a:rPr lang="en-US" sz="1600" dirty="0">
                <a:ea typeface="Arial" charset="0"/>
                <a:cs typeface="Arial" charset="0"/>
              </a:rPr>
              <a:t>Rogue Cloud overview</a:t>
            </a:r>
          </a:p>
          <a:p>
            <a:pPr marL="285750" lvl="0" indent="-285750" defTabSz="457200">
              <a:spcBef>
                <a:spcPts val="1100"/>
              </a:spcBef>
              <a:buFont typeface="Arial" charset="0"/>
              <a:buChar char="•"/>
            </a:pPr>
            <a:r>
              <a:rPr lang="en-US" sz="1600" dirty="0">
                <a:ea typeface="Arial" charset="0"/>
                <a:cs typeface="Arial" charset="0"/>
              </a:rPr>
              <a:t>Introduces Microclimate through a game  experience</a:t>
            </a:r>
          </a:p>
          <a:p>
            <a:pPr marL="285750" lvl="0" indent="-285750" defTabSz="457200">
              <a:spcBef>
                <a:spcPts val="1100"/>
              </a:spcBef>
              <a:buFont typeface="Arial" charset="0"/>
              <a:buChar char="•"/>
            </a:pPr>
            <a:r>
              <a:rPr lang="en-US" sz="1600" dirty="0">
                <a:ea typeface="Arial" charset="0"/>
                <a:cs typeface="Arial" charset="0"/>
              </a:rPr>
              <a:t>Documentation</a:t>
            </a:r>
          </a:p>
          <a:p>
            <a:endParaRPr lang="en-US" sz="1400" dirty="0"/>
          </a:p>
        </p:txBody>
      </p:sp>
      <p:sp>
        <p:nvSpPr>
          <p:cNvPr id="40" name="Rectangle 39">
            <a:extLst>
              <a:ext uri="{FF2B5EF4-FFF2-40B4-BE49-F238E27FC236}">
                <a16:creationId xmlns:a16="http://schemas.microsoft.com/office/drawing/2014/main" id="{49A7469D-7F12-4264-B04D-C9E8B85A6EED}"/>
              </a:ext>
            </a:extLst>
          </p:cNvPr>
          <p:cNvSpPr/>
          <p:nvPr/>
        </p:nvSpPr>
        <p:spPr>
          <a:xfrm>
            <a:off x="877742" y="4396190"/>
            <a:ext cx="2833646" cy="338554"/>
          </a:xfrm>
          <a:prstGeom prst="rect">
            <a:avLst/>
          </a:prstGeom>
        </p:spPr>
        <p:txBody>
          <a:bodyPr wrap="square">
            <a:spAutoFit/>
          </a:bodyPr>
          <a:lstStyle/>
          <a:p>
            <a:pPr lvl="0" algn="ctr" defTabSz="457200">
              <a:spcBef>
                <a:spcPts val="1100"/>
              </a:spcBef>
            </a:pPr>
            <a:r>
              <a:rPr lang="en-US" sz="1600" b="1" dirty="0">
                <a:ea typeface="Arial" charset="0"/>
                <a:cs typeface="Arial" charset="0"/>
                <a:hlinkClick r:id="rId6"/>
              </a:rPr>
              <a:t>External Slack Channel</a:t>
            </a:r>
            <a:endParaRPr lang="en-US" sz="1600" b="1" dirty="0">
              <a:ea typeface="Arial" charset="0"/>
              <a:cs typeface="Arial" charset="0"/>
            </a:endParaRPr>
          </a:p>
        </p:txBody>
      </p:sp>
      <p:pic>
        <p:nvPicPr>
          <p:cNvPr id="7" name="Picture 6">
            <a:extLst>
              <a:ext uri="{FF2B5EF4-FFF2-40B4-BE49-F238E27FC236}">
                <a16:creationId xmlns:a16="http://schemas.microsoft.com/office/drawing/2014/main" id="{28887AB3-DB03-4672-A822-F9FCBCB3AAD2}"/>
              </a:ext>
            </a:extLst>
          </p:cNvPr>
          <p:cNvPicPr>
            <a:picLocks noChangeAspect="1"/>
          </p:cNvPicPr>
          <p:nvPr/>
        </p:nvPicPr>
        <p:blipFill>
          <a:blip r:embed="rId7"/>
          <a:stretch>
            <a:fillRect/>
          </a:stretch>
        </p:blipFill>
        <p:spPr>
          <a:xfrm>
            <a:off x="264644" y="4365486"/>
            <a:ext cx="770758" cy="292550"/>
          </a:xfrm>
          <a:prstGeom prst="rect">
            <a:avLst/>
          </a:prstGeom>
        </p:spPr>
      </p:pic>
    </p:spTree>
    <p:extLst>
      <p:ext uri="{BB962C8B-B14F-4D97-AF65-F5344CB8AC3E}">
        <p14:creationId xmlns:p14="http://schemas.microsoft.com/office/powerpoint/2010/main" val="2066161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and disclaimers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21</a:t>
            </a:fld>
            <a:endParaRPr lang="en-US">
              <a:solidFill>
                <a:srgbClr val="FFFFFF"/>
              </a:solidFill>
            </a:endParaRPr>
          </a:p>
        </p:txBody>
      </p:sp>
      <p:sp>
        <p:nvSpPr>
          <p:cNvPr id="4" name="Footer Placeholder 3"/>
          <p:cNvSpPr>
            <a:spLocks noGrp="1"/>
          </p:cNvSpPr>
          <p:nvPr>
            <p:ph type="ftr" sz="quarter" idx="4294967295"/>
          </p:nvPr>
        </p:nvSpPr>
        <p:spPr>
          <a:xfrm>
            <a:off x="228600" y="4826480"/>
            <a:ext cx="6400800" cy="137160"/>
          </a:xfrm>
        </p:spPr>
        <p:txBody>
          <a:bodyPr/>
          <a:lstStyle/>
          <a:p>
            <a:r>
              <a:rPr lang="en-US" sz="800">
                <a:solidFill>
                  <a:srgbClr val="FFFFFF"/>
                </a:solidFill>
              </a:rPr>
              <a:t>IBM Confidential / InnerCircle / Think 2018 / IC 8031 / March 19, 2018 / © 2018 IBM Corporation</a:t>
            </a:r>
            <a:endParaRPr lang="en-US" sz="800" dirty="0">
              <a:solidFill>
                <a:srgbClr val="FFFFFF"/>
              </a:solidFill>
            </a:endParaRPr>
          </a:p>
        </p:txBody>
      </p:sp>
      <p:sp>
        <p:nvSpPr>
          <p:cNvPr id="5" name="Content Placeholder 4"/>
          <p:cNvSpPr>
            <a:spLocks noGrp="1"/>
          </p:cNvSpPr>
          <p:nvPr>
            <p:ph type="body" sz="quarter" idx="12"/>
          </p:nvPr>
        </p:nvSpPr>
        <p:spPr/>
        <p:txBody>
          <a:bodyPr/>
          <a:lstStyle/>
          <a:p>
            <a:r>
              <a:rPr lang="en-US" sz="1000" dirty="0"/>
              <a:t>© 2018  International Business Machines Corporation.  No part of this document may be reproduced or transmitted in any form without written permission from IBM.</a:t>
            </a:r>
          </a:p>
          <a:p>
            <a:r>
              <a:rPr lang="en-US" sz="1000" b="1" dirty="0"/>
              <a:t>U.S. Government Users Restricted Rights — use, duplication or disclosure restricted by GSA ADP Schedule Contract with IBM.</a:t>
            </a:r>
            <a:endParaRPr lang="en-US" sz="1000" dirty="0"/>
          </a:p>
          <a:p>
            <a:r>
              <a:rPr lang="en-US" sz="1000" dirty="0"/>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000" b="1" dirty="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000" dirty="0"/>
              <a:t>IBM products and services are warranted per the terms and conditions of the agreements under which they are provided.</a:t>
            </a:r>
          </a:p>
          <a:p>
            <a:r>
              <a:rPr lang="en-US" sz="1000" dirty="0"/>
              <a:t>IBM products are manufactured from new parts or new and used parts. </a:t>
            </a:r>
            <a:br>
              <a:rPr lang="en-US" sz="1000" dirty="0"/>
            </a:br>
            <a:r>
              <a:rPr lang="en-US" sz="1000" dirty="0"/>
              <a:t>In some cases, a product may not be new and may have been previously installed. Regardless, our warranty terms apply.”</a:t>
            </a:r>
          </a:p>
          <a:p>
            <a:r>
              <a:rPr lang="en-US" sz="1000" b="1" dirty="0"/>
              <a:t>Any statements regarding IBM's future direction, intent or product plans are subject to change or withdrawal without notice.</a:t>
            </a:r>
            <a:endParaRPr lang="en-US" sz="1000" dirty="0"/>
          </a:p>
          <a:p>
            <a:endParaRPr lang="en-US" sz="1000" dirty="0"/>
          </a:p>
        </p:txBody>
      </p:sp>
      <p:sp>
        <p:nvSpPr>
          <p:cNvPr id="6" name="Content Placeholder 5"/>
          <p:cNvSpPr>
            <a:spLocks noGrp="1"/>
          </p:cNvSpPr>
          <p:nvPr>
            <p:ph type="body" sz="quarter" idx="13"/>
          </p:nvPr>
        </p:nvSpPr>
        <p:spPr/>
        <p:txBody>
          <a:bodyPr/>
          <a:lstStyle/>
          <a:p>
            <a:r>
              <a:rPr lang="en-US" sz="1000" dirty="0"/>
              <a:t>Performance  data contained herein was generally obtained in a controlled, isolated environments. Customer examples are presented as illustrations of how those</a:t>
            </a:r>
          </a:p>
          <a:p>
            <a:r>
              <a:rPr lang="en-US" sz="1000" dirty="0"/>
              <a:t>customers have used IBM products and the results they may have achieved. Actual performance, cost, savings or other results in other operating environments may vary. </a:t>
            </a:r>
          </a:p>
          <a:p>
            <a:r>
              <a:rPr lang="en-US" sz="1000" dirty="0"/>
              <a:t>References in this document to IBM products, programs, or services does not imply that IBM intends to make such products, programs or services available in all countries in which IBM operates or does business. </a:t>
            </a:r>
          </a:p>
          <a:p>
            <a:r>
              <a:rPr lang="en-US" sz="1000" dirty="0"/>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r>
              <a:rPr lang="en-US" sz="1000" dirty="0"/>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Tree>
    <p:extLst>
      <p:ext uri="{BB962C8B-B14F-4D97-AF65-F5344CB8AC3E}">
        <p14:creationId xmlns:p14="http://schemas.microsoft.com/office/powerpoint/2010/main" val="2581893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Notices </a:t>
            </a:r>
            <a:r>
              <a:rPr lang="en-US"/>
              <a:t>and disclaimers</a:t>
            </a:r>
            <a:br>
              <a:rPr lang="en-US"/>
            </a:br>
            <a:r>
              <a:rPr lang="en-US"/>
              <a:t>continued</a:t>
            </a:r>
            <a:br>
              <a:rPr lang="en-US"/>
            </a:b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22</a:t>
            </a:fld>
            <a:endParaRPr lang="en-US">
              <a:solidFill>
                <a:srgbClr val="FFFFFF"/>
              </a:solidFill>
            </a:endParaRPr>
          </a:p>
        </p:txBody>
      </p:sp>
      <p:sp>
        <p:nvSpPr>
          <p:cNvPr id="4" name="Footer Placeholder 3"/>
          <p:cNvSpPr>
            <a:spLocks noGrp="1"/>
          </p:cNvSpPr>
          <p:nvPr>
            <p:ph type="ftr" sz="quarter" idx="4294967295"/>
          </p:nvPr>
        </p:nvSpPr>
        <p:spPr>
          <a:xfrm>
            <a:off x="228600" y="4826480"/>
            <a:ext cx="6400800" cy="137160"/>
          </a:xfrm>
        </p:spPr>
        <p:txBody>
          <a:bodyPr/>
          <a:lstStyle/>
          <a:p>
            <a:r>
              <a:rPr lang="en-US">
                <a:solidFill>
                  <a:srgbClr val="FFFFFF"/>
                </a:solidFill>
              </a:rPr>
              <a:t>IBM Confidential / InnerCircle / Think 2018 / IC 8031 / March 19, 2018 / © 2018 IBM Corporation</a:t>
            </a:r>
          </a:p>
        </p:txBody>
      </p:sp>
      <p:sp>
        <p:nvSpPr>
          <p:cNvPr id="5" name="Content Placeholder 4"/>
          <p:cNvSpPr>
            <a:spLocks noGrp="1"/>
          </p:cNvSpPr>
          <p:nvPr>
            <p:ph type="body" sz="quarter" idx="12"/>
          </p:nvPr>
        </p:nvSpPr>
        <p:spPr/>
        <p:txBody>
          <a:bodyPr/>
          <a:lstStyle/>
          <a:p>
            <a:r>
              <a:rPr lang="en-US" sz="1000" dirty="0"/>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000" b="1" dirty="0"/>
              <a:t>IBM expressly disclaims all warranties, expressed or implied, including but not limited to, the implied warranties of merchantability and fitness for a purpose.</a:t>
            </a:r>
            <a:endParaRPr lang="en-US" sz="1000" dirty="0"/>
          </a:p>
          <a:p>
            <a:r>
              <a:rPr lang="en-US" sz="1000" dirty="0"/>
              <a:t>The provision of the information contained herein is not intended to, and does not, grant any right or license under any IBM patents, copyrights, trademarks or other intellectual property right.</a:t>
            </a:r>
          </a:p>
        </p:txBody>
      </p:sp>
      <p:sp>
        <p:nvSpPr>
          <p:cNvPr id="6" name="Content Placeholder 5"/>
          <p:cNvSpPr>
            <a:spLocks noGrp="1"/>
          </p:cNvSpPr>
          <p:nvPr>
            <p:ph type="body" sz="quarter" idx="13"/>
          </p:nvPr>
        </p:nvSpPr>
        <p:spPr/>
        <p:txBody>
          <a:bodyPr/>
          <a:lstStyle/>
          <a:p>
            <a:r>
              <a:rPr lang="en-US" sz="1000" dirty="0"/>
              <a:t>IBM, the IBM logo, ibm.com and [names of other referenced IBM products and services used in the presentation]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000" u="sng" dirty="0">
                <a:hlinkClick r:id="rId2"/>
              </a:rPr>
              <a:t>: www.ibm.com/legal/copytrade.shtml</a:t>
            </a:r>
            <a:r>
              <a:rPr lang="en-US" sz="1000" dirty="0"/>
              <a:t>.</a:t>
            </a:r>
          </a:p>
          <a:p>
            <a:endParaRPr lang="en-US" altLang="en-US" sz="1000" dirty="0">
              <a:latin typeface="IBM Plex Sans Regular" charset="0"/>
            </a:endParaRPr>
          </a:p>
        </p:txBody>
      </p:sp>
    </p:spTree>
    <p:extLst>
      <p:ext uri="{BB962C8B-B14F-4D97-AF65-F5344CB8AC3E}">
        <p14:creationId xmlns:p14="http://schemas.microsoft.com/office/powerpoint/2010/main" val="69828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23</a:t>
            </a:fld>
            <a:endParaRPr lang="en-US"/>
          </a:p>
        </p:txBody>
      </p:sp>
      <p:sp>
        <p:nvSpPr>
          <p:cNvPr id="5" name="Footer Placeholder 6"/>
          <p:cNvSpPr>
            <a:spLocks noGrp="1"/>
          </p:cNvSpPr>
          <p:nvPr>
            <p:ph type="ftr" sz="quarter" idx="11"/>
          </p:nvPr>
        </p:nvSpPr>
        <p:spPr>
          <a:xfrm>
            <a:off x="228600" y="4826480"/>
            <a:ext cx="6400800" cy="137160"/>
          </a:xfrm>
        </p:spPr>
        <p:txBody>
          <a:bodyPr/>
          <a:lstStyle/>
          <a:p>
            <a:r>
              <a:rPr lang="de-DE" dirty="0"/>
              <a:t>IBM Cloud /  © 2018 IBM Corporation</a:t>
            </a:r>
            <a:endParaRPr lang="en-US" dirty="0"/>
          </a:p>
        </p:txBody>
      </p:sp>
    </p:spTree>
    <p:extLst>
      <p:ext uri="{BB962C8B-B14F-4D97-AF65-F5344CB8AC3E}">
        <p14:creationId xmlns:p14="http://schemas.microsoft.com/office/powerpoint/2010/main" val="41337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34695"/>
            <a:ext cx="8454358" cy="771882"/>
          </a:xfrm>
        </p:spPr>
        <p:txBody>
          <a:bodyPr/>
          <a:lstStyle/>
          <a:p>
            <a:r>
              <a:rPr lang="en-US" dirty="0"/>
              <a:t>The cloud has evolved as the technology for transformation</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a:p>
        </p:txBody>
      </p:sp>
      <p:sp>
        <p:nvSpPr>
          <p:cNvPr id="18" name="Rectangle 17"/>
          <p:cNvSpPr/>
          <p:nvPr/>
        </p:nvSpPr>
        <p:spPr>
          <a:xfrm>
            <a:off x="5698826" y="1298773"/>
            <a:ext cx="2768873" cy="28803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kern="0" dirty="0">
                <a:solidFill>
                  <a:sysClr val="windowText" lastClr="000000"/>
                </a:solidFill>
                <a:latin typeface="IBM Plex Sans" charset="0"/>
                <a:ea typeface="IBM Plex Sans" charset="0"/>
                <a:cs typeface="IBM Plex Sans" charset="0"/>
              </a:rPr>
              <a:t> </a:t>
            </a:r>
          </a:p>
        </p:txBody>
      </p:sp>
      <p:sp>
        <p:nvSpPr>
          <p:cNvPr id="19" name="Rectangle 18"/>
          <p:cNvSpPr/>
          <p:nvPr/>
        </p:nvSpPr>
        <p:spPr>
          <a:xfrm>
            <a:off x="3112657" y="1703523"/>
            <a:ext cx="2541917" cy="2468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ysClr val="windowText" lastClr="000000"/>
              </a:solidFill>
              <a:latin typeface="IBM Plex Sans" charset="0"/>
              <a:ea typeface="IBM Plex Sans" charset="0"/>
              <a:cs typeface="IBM Plex Sans" charset="0"/>
            </a:endParaRPr>
          </a:p>
        </p:txBody>
      </p:sp>
      <p:sp>
        <p:nvSpPr>
          <p:cNvPr id="20" name="Rectangle 19"/>
          <p:cNvSpPr/>
          <p:nvPr/>
        </p:nvSpPr>
        <p:spPr>
          <a:xfrm>
            <a:off x="703182" y="2114703"/>
            <a:ext cx="2369429" cy="205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dirty="0">
              <a:solidFill>
                <a:schemeClr val="bg2"/>
              </a:solidFill>
              <a:latin typeface="IBM Plex Sans" charset="0"/>
              <a:ea typeface="IBM Plex Sans" charset="0"/>
              <a:cs typeface="IBM Plex Sans" charset="0"/>
            </a:endParaRPr>
          </a:p>
        </p:txBody>
      </p:sp>
      <p:sp>
        <p:nvSpPr>
          <p:cNvPr id="21" name="Rectangle 20"/>
          <p:cNvSpPr/>
          <p:nvPr/>
        </p:nvSpPr>
        <p:spPr bwMode="auto">
          <a:xfrm>
            <a:off x="712804" y="2303544"/>
            <a:ext cx="2347637" cy="1058751"/>
          </a:xfrm>
          <a:prstGeom prst="rect">
            <a:avLst/>
          </a:prstGeom>
        </p:spPr>
        <p:txBody>
          <a:bodyPr wrap="square">
            <a:spAutoFit/>
          </a:bodyPr>
          <a:lstStyle/>
          <a:p>
            <a:pPr algn="ctr" defTabSz="914355" hangingPunct="0">
              <a:lnSpc>
                <a:spcPct val="80000"/>
              </a:lnSpc>
              <a:spcAft>
                <a:spcPts val="1200"/>
              </a:spcAft>
              <a:defRPr/>
            </a:pPr>
            <a:r>
              <a:rPr lang="en-US" sz="2400" b="1" kern="0" dirty="0">
                <a:solidFill>
                  <a:schemeClr val="bg2"/>
                </a:solidFill>
                <a:latin typeface="IBM Plex Sans" charset="0"/>
                <a:ea typeface="IBM Plex Sans" charset="0"/>
                <a:cs typeface="IBM Plex Sans" charset="0"/>
                <a:sym typeface="Arial"/>
              </a:rPr>
              <a:t>1.0</a:t>
            </a:r>
          </a:p>
          <a:p>
            <a:pPr algn="ctr" defTabSz="914355" hangingPunct="0">
              <a:lnSpc>
                <a:spcPct val="80000"/>
              </a:lnSpc>
              <a:spcAft>
                <a:spcPts val="1200"/>
              </a:spcAft>
              <a:defRPr/>
            </a:pPr>
            <a:r>
              <a:rPr lang="en-US" sz="2400" b="1" kern="0" dirty="0">
                <a:solidFill>
                  <a:schemeClr val="bg2"/>
                </a:solidFill>
                <a:latin typeface="IBM Plex Sans" charset="0"/>
                <a:ea typeface="IBM Plex Sans" charset="0"/>
                <a:cs typeface="IBM Plex Sans" charset="0"/>
                <a:sym typeface="Arial"/>
              </a:rPr>
              <a:t>Desktop Tools</a:t>
            </a:r>
            <a:br>
              <a:rPr lang="en-US" sz="2400" b="1" kern="0" dirty="0">
                <a:solidFill>
                  <a:schemeClr val="bg2"/>
                </a:solidFill>
                <a:latin typeface="IBM Plex Sans" charset="0"/>
                <a:ea typeface="IBM Plex Sans" charset="0"/>
                <a:cs typeface="IBM Plex Sans" charset="0"/>
                <a:sym typeface="Arial"/>
              </a:rPr>
            </a:br>
            <a:endParaRPr lang="en-US" sz="1800" u="sng" kern="0" dirty="0">
              <a:solidFill>
                <a:schemeClr val="bg2"/>
              </a:solidFill>
              <a:latin typeface="IBM Plex Sans" charset="0"/>
              <a:ea typeface="IBM Plex Sans" charset="0"/>
              <a:cs typeface="IBM Plex Sans" charset="0"/>
              <a:sym typeface="Arial"/>
            </a:endParaRPr>
          </a:p>
        </p:txBody>
      </p:sp>
      <p:sp>
        <p:nvSpPr>
          <p:cNvPr id="22" name="Rectangle 21"/>
          <p:cNvSpPr/>
          <p:nvPr/>
        </p:nvSpPr>
        <p:spPr bwMode="auto">
          <a:xfrm>
            <a:off x="3118161" y="1890729"/>
            <a:ext cx="2540073" cy="1200329"/>
          </a:xfrm>
          <a:prstGeom prst="rect">
            <a:avLst/>
          </a:prstGeom>
        </p:spPr>
        <p:txBody>
          <a:bodyPr wrap="square">
            <a:spAutoFit/>
          </a:bodyPr>
          <a:lstStyle/>
          <a:p>
            <a:pPr algn="ctr" defTabSz="914355" hangingPunct="0">
              <a:lnSpc>
                <a:spcPct val="80000"/>
              </a:lnSpc>
              <a:defRPr/>
            </a:pPr>
            <a:r>
              <a:rPr lang="en-US" sz="2400" b="1" kern="0" dirty="0">
                <a:solidFill>
                  <a:schemeClr val="bg2"/>
                </a:solidFill>
                <a:latin typeface="IBM Plex Sans" charset="0"/>
                <a:ea typeface="IBM Plex Sans" charset="0"/>
                <a:cs typeface="IBM Plex Sans" charset="0"/>
                <a:sym typeface="Arial"/>
              </a:rPr>
              <a:t>2.0</a:t>
            </a:r>
          </a:p>
          <a:p>
            <a:pPr algn="ctr" defTabSz="914355" hangingPunct="0">
              <a:lnSpc>
                <a:spcPct val="80000"/>
              </a:lnSpc>
              <a:defRPr/>
            </a:pPr>
            <a:r>
              <a:rPr lang="en-US" sz="2400" b="1" kern="0" dirty="0">
                <a:solidFill>
                  <a:schemeClr val="bg2"/>
                </a:solidFill>
                <a:latin typeface="IBM Plex Sans" charset="0"/>
                <a:ea typeface="IBM Plex Sans" charset="0"/>
                <a:cs typeface="IBM Plex Sans" charset="0"/>
                <a:sym typeface="Arial"/>
              </a:rPr>
              <a:t>Mix &amp; Match Deploy</a:t>
            </a:r>
            <a:br>
              <a:rPr lang="en-US" sz="2400" b="1" kern="0" dirty="0">
                <a:solidFill>
                  <a:schemeClr val="bg2"/>
                </a:solidFill>
                <a:latin typeface="IBM Plex Sans" charset="0"/>
                <a:ea typeface="IBM Plex Sans" charset="0"/>
                <a:cs typeface="IBM Plex Sans" charset="0"/>
                <a:sym typeface="Arial"/>
              </a:rPr>
            </a:br>
            <a:endParaRPr lang="en-US" sz="1800" u="sng" kern="0" dirty="0">
              <a:solidFill>
                <a:schemeClr val="bg2"/>
              </a:solidFill>
              <a:latin typeface="IBM Plex Sans" charset="0"/>
              <a:ea typeface="IBM Plex Sans" charset="0"/>
              <a:cs typeface="IBM Plex Sans" charset="0"/>
              <a:sym typeface="Arial"/>
            </a:endParaRPr>
          </a:p>
        </p:txBody>
      </p:sp>
      <p:cxnSp>
        <p:nvCxnSpPr>
          <p:cNvPr id="23" name="Straight Arrow Connector 22"/>
          <p:cNvCxnSpPr/>
          <p:nvPr/>
        </p:nvCxnSpPr>
        <p:spPr>
          <a:xfrm flipV="1">
            <a:off x="645452" y="1751615"/>
            <a:ext cx="16215" cy="2472555"/>
          </a:xfrm>
          <a:prstGeom prst="straightConnector1">
            <a:avLst/>
          </a:prstGeom>
          <a:ln w="12700" cmpd="sng">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49555" y="4219757"/>
            <a:ext cx="7914364" cy="0"/>
          </a:xfrm>
          <a:prstGeom prst="straightConnector1">
            <a:avLst/>
          </a:prstGeom>
          <a:ln w="12700" cmpd="sng">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3"/>
          <p:cNvSpPr>
            <a:spLocks noChangeArrowheads="1"/>
          </p:cNvSpPr>
          <p:nvPr/>
        </p:nvSpPr>
        <p:spPr bwMode="auto">
          <a:xfrm>
            <a:off x="705940" y="3363589"/>
            <a:ext cx="2357259" cy="477054"/>
          </a:xfrm>
          <a:prstGeom prst="rect">
            <a:avLst/>
          </a:prstGeom>
          <a:noFill/>
          <a:ln w="9525">
            <a:noFill/>
            <a:miter lim="800000"/>
            <a:headEnd/>
            <a:tailEnd/>
          </a:ln>
        </p:spPr>
        <p:txBody>
          <a:bodyPr wrap="square" lIns="0" tIns="0" rIns="0">
            <a:spAutoFit/>
          </a:bodyPr>
          <a:lstStyle/>
          <a:p>
            <a:pPr marL="69843" algn="ctr" defTabSz="685732" hangingPunct="0">
              <a:spcBef>
                <a:spcPts val="600"/>
              </a:spcBef>
              <a:defRPr/>
            </a:pPr>
            <a:r>
              <a:rPr lang="en-US" sz="1400" kern="0" dirty="0">
                <a:solidFill>
                  <a:schemeClr val="bg2"/>
                </a:solidFill>
                <a:latin typeface="IBM Plex Sans" charset="0"/>
                <a:ea typeface="IBM Plex Sans" charset="0"/>
                <a:cs typeface="IBM Plex Sans" charset="0"/>
                <a:sym typeface="Arial"/>
              </a:rPr>
              <a:t>Tools that is tightly integrated to your runtime </a:t>
            </a:r>
          </a:p>
        </p:txBody>
      </p:sp>
      <p:sp>
        <p:nvSpPr>
          <p:cNvPr id="26" name="Rectangle 25"/>
          <p:cNvSpPr>
            <a:spLocks noChangeArrowheads="1"/>
          </p:cNvSpPr>
          <p:nvPr/>
        </p:nvSpPr>
        <p:spPr bwMode="auto">
          <a:xfrm>
            <a:off x="3100487" y="3284274"/>
            <a:ext cx="2540067" cy="477054"/>
          </a:xfrm>
          <a:prstGeom prst="rect">
            <a:avLst/>
          </a:prstGeom>
          <a:noFill/>
          <a:ln w="9525">
            <a:noFill/>
            <a:miter lim="800000"/>
            <a:headEnd/>
            <a:tailEnd/>
          </a:ln>
        </p:spPr>
        <p:txBody>
          <a:bodyPr wrap="square" lIns="0" tIns="0" rIns="0">
            <a:spAutoFit/>
          </a:bodyPr>
          <a:lstStyle/>
          <a:p>
            <a:pPr algn="ctr" defTabSz="914355" hangingPunct="0">
              <a:spcBef>
                <a:spcPts val="600"/>
              </a:spcBef>
              <a:defRPr/>
            </a:pPr>
            <a:r>
              <a:rPr lang="en-US" sz="1400" kern="0" dirty="0">
                <a:solidFill>
                  <a:schemeClr val="bg2"/>
                </a:solidFill>
                <a:latin typeface="IBM Plex Sans" charset="0"/>
                <a:ea typeface="IBM Plex Sans" charset="0"/>
                <a:cs typeface="IBM Plex Sans" charset="0"/>
                <a:sym typeface="Arial"/>
              </a:rPr>
              <a:t>Existing tools and start using </a:t>
            </a:r>
            <a:r>
              <a:rPr lang="en-US" sz="1400" kern="0" dirty="0" err="1">
                <a:solidFill>
                  <a:schemeClr val="bg2"/>
                </a:solidFill>
                <a:latin typeface="IBM Plex Sans" charset="0"/>
                <a:ea typeface="IBM Plex Sans" charset="0"/>
                <a:cs typeface="IBM Plex Sans" charset="0"/>
                <a:sym typeface="Arial"/>
              </a:rPr>
              <a:t>devops</a:t>
            </a:r>
            <a:r>
              <a:rPr lang="en-US" sz="1400" kern="0" dirty="0">
                <a:solidFill>
                  <a:schemeClr val="bg2"/>
                </a:solidFill>
                <a:latin typeface="IBM Plex Sans" charset="0"/>
                <a:ea typeface="IBM Plex Sans" charset="0"/>
                <a:cs typeface="IBM Plex Sans" charset="0"/>
                <a:sym typeface="Arial"/>
              </a:rPr>
              <a:t> tools</a:t>
            </a:r>
          </a:p>
        </p:txBody>
      </p:sp>
      <p:sp>
        <p:nvSpPr>
          <p:cNvPr id="27" name="TextBox 16"/>
          <p:cNvSpPr txBox="1">
            <a:spLocks noChangeArrowheads="1"/>
          </p:cNvSpPr>
          <p:nvPr/>
        </p:nvSpPr>
        <p:spPr bwMode="auto">
          <a:xfrm rot="16200000">
            <a:off x="318963" y="1229895"/>
            <a:ext cx="699067" cy="248209"/>
          </a:xfrm>
          <a:prstGeom prst="rect">
            <a:avLst/>
          </a:prstGeom>
          <a:noFill/>
          <a:ln w="9525">
            <a:noFill/>
            <a:miter lim="800000"/>
            <a:headEnd/>
            <a:tailEnd/>
          </a:ln>
        </p:spPr>
        <p:txBody>
          <a:bodyPr wrap="square">
            <a:spAutoFit/>
          </a:bodyPr>
          <a:lstStyle/>
          <a:p>
            <a:pPr defTabSz="685732" hangingPunct="0">
              <a:defRPr/>
            </a:pPr>
            <a:r>
              <a:rPr lang="en-US" sz="1013" kern="0" dirty="0">
                <a:solidFill>
                  <a:srgbClr val="1D3649"/>
                </a:solidFill>
                <a:latin typeface="IBM Plex Sans" charset="0"/>
                <a:ea typeface="IBM Plex Sans" charset="0"/>
                <a:cs typeface="IBM Plex Sans" charset="0"/>
                <a:sym typeface="Arial"/>
              </a:rPr>
              <a:t>Value</a:t>
            </a:r>
          </a:p>
        </p:txBody>
      </p:sp>
      <p:sp>
        <p:nvSpPr>
          <p:cNvPr id="28" name="TextBox 16"/>
          <p:cNvSpPr txBox="1">
            <a:spLocks noChangeArrowheads="1"/>
          </p:cNvSpPr>
          <p:nvPr/>
        </p:nvSpPr>
        <p:spPr bwMode="auto">
          <a:xfrm>
            <a:off x="703177" y="4267165"/>
            <a:ext cx="2366881" cy="369332"/>
          </a:xfrm>
          <a:prstGeom prst="rect">
            <a:avLst/>
          </a:prstGeom>
          <a:noFill/>
          <a:ln w="9525">
            <a:noFill/>
            <a:miter lim="800000"/>
            <a:headEnd/>
            <a:tailEnd/>
          </a:ln>
        </p:spPr>
        <p:txBody>
          <a:bodyPr wrap="square">
            <a:spAutoFit/>
          </a:bodyPr>
          <a:lstStyle/>
          <a:p>
            <a:pPr defTabSz="685732" hangingPunct="0">
              <a:defRPr/>
            </a:pPr>
            <a:r>
              <a:rPr lang="en-US" sz="1800" b="1" kern="0" dirty="0">
                <a:solidFill>
                  <a:srgbClr val="1D3649"/>
                </a:solidFill>
                <a:latin typeface="IBM Plex Sans" charset="0"/>
                <a:ea typeface="IBM Plex Sans" charset="0"/>
                <a:cs typeface="IBM Plex Sans" charset="0"/>
                <a:sym typeface="Arial"/>
              </a:rPr>
              <a:t>Tactical</a:t>
            </a:r>
          </a:p>
        </p:txBody>
      </p:sp>
      <p:sp>
        <p:nvSpPr>
          <p:cNvPr id="29" name="TextBox 16"/>
          <p:cNvSpPr txBox="1">
            <a:spLocks noChangeArrowheads="1"/>
          </p:cNvSpPr>
          <p:nvPr/>
        </p:nvSpPr>
        <p:spPr bwMode="auto">
          <a:xfrm>
            <a:off x="5706339" y="4267165"/>
            <a:ext cx="2761361" cy="369332"/>
          </a:xfrm>
          <a:prstGeom prst="rect">
            <a:avLst/>
          </a:prstGeom>
          <a:noFill/>
          <a:ln w="9525">
            <a:noFill/>
            <a:miter lim="800000"/>
            <a:headEnd/>
            <a:tailEnd/>
          </a:ln>
        </p:spPr>
        <p:txBody>
          <a:bodyPr wrap="square">
            <a:spAutoFit/>
          </a:bodyPr>
          <a:lstStyle/>
          <a:p>
            <a:pPr algn="r" defTabSz="685732" hangingPunct="0">
              <a:defRPr/>
            </a:pPr>
            <a:r>
              <a:rPr lang="en-US" sz="1800" b="1" kern="0" dirty="0">
                <a:solidFill>
                  <a:srgbClr val="1D3649"/>
                </a:solidFill>
                <a:latin typeface="IBM Plex Sans" charset="0"/>
                <a:ea typeface="IBM Plex Sans" charset="0"/>
                <a:cs typeface="IBM Plex Sans" charset="0"/>
                <a:sym typeface="Arial"/>
              </a:rPr>
              <a:t>Strategic</a:t>
            </a:r>
          </a:p>
        </p:txBody>
      </p:sp>
      <p:sp>
        <p:nvSpPr>
          <p:cNvPr id="30" name="Right Arrow 29"/>
          <p:cNvSpPr/>
          <p:nvPr/>
        </p:nvSpPr>
        <p:spPr bwMode="auto">
          <a:xfrm>
            <a:off x="2445009" y="4340866"/>
            <a:ext cx="4540038" cy="143298"/>
          </a:xfrm>
          <a:prstGeom prst="rightArrow">
            <a:avLst>
              <a:gd name="adj1" fmla="val 60285"/>
              <a:gd name="adj2" fmla="val 110356"/>
            </a:avLst>
          </a:prstGeom>
          <a:solidFill>
            <a:schemeClr val="accent2"/>
          </a:solidFill>
          <a:ln w="28575" cap="flat" cmpd="sng" algn="ctr">
            <a:noFill/>
            <a:prstDash val="solid"/>
          </a:ln>
          <a:effectLst/>
        </p:spPr>
        <p:txBody>
          <a:bodyPr anchor="ctr"/>
          <a:lstStyle/>
          <a:p>
            <a:pPr algn="r" defTabSz="914355" hangingPunct="0">
              <a:defRPr/>
            </a:pPr>
            <a:endParaRPr lang="en-US" sz="2000" kern="0" dirty="0">
              <a:solidFill>
                <a:srgbClr val="808080"/>
              </a:solidFill>
              <a:latin typeface="IBM Plex Sans" charset="0"/>
              <a:ea typeface="IBM Plex Sans" charset="0"/>
              <a:cs typeface="IBM Plex Sans" charset="0"/>
              <a:sym typeface="Arial"/>
            </a:endParaRPr>
          </a:p>
        </p:txBody>
      </p:sp>
      <p:sp>
        <p:nvSpPr>
          <p:cNvPr id="31" name="TextBox 16"/>
          <p:cNvSpPr txBox="1">
            <a:spLocks noChangeArrowheads="1"/>
          </p:cNvSpPr>
          <p:nvPr/>
        </p:nvSpPr>
        <p:spPr bwMode="auto">
          <a:xfrm>
            <a:off x="702019" y="1793480"/>
            <a:ext cx="2366881" cy="323165"/>
          </a:xfrm>
          <a:prstGeom prst="rect">
            <a:avLst/>
          </a:prstGeom>
          <a:noFill/>
          <a:ln w="9525">
            <a:noFill/>
            <a:miter lim="800000"/>
            <a:headEnd/>
            <a:tailEnd/>
          </a:ln>
        </p:spPr>
        <p:txBody>
          <a:bodyPr wrap="square">
            <a:spAutoFit/>
          </a:bodyPr>
          <a:lstStyle/>
          <a:p>
            <a:pPr algn="ctr" defTabSz="685732" hangingPunct="0">
              <a:defRPr/>
            </a:pPr>
            <a:r>
              <a:rPr lang="en-US" sz="1500" kern="0" dirty="0">
                <a:solidFill>
                  <a:srgbClr val="1D3649"/>
                </a:solidFill>
                <a:latin typeface="IBM Plex Sans" charset="0"/>
                <a:ea typeface="IBM Plex Sans" charset="0"/>
                <a:cs typeface="IBM Plex Sans" charset="0"/>
                <a:sym typeface="Arial"/>
              </a:rPr>
              <a:t>Desktop Tools</a:t>
            </a:r>
          </a:p>
        </p:txBody>
      </p:sp>
      <p:sp>
        <p:nvSpPr>
          <p:cNvPr id="32" name="TextBox 31"/>
          <p:cNvSpPr txBox="1">
            <a:spLocks noChangeArrowheads="1"/>
          </p:cNvSpPr>
          <p:nvPr/>
        </p:nvSpPr>
        <p:spPr bwMode="auto">
          <a:xfrm>
            <a:off x="3115850" y="1378638"/>
            <a:ext cx="2532761" cy="323165"/>
          </a:xfrm>
          <a:prstGeom prst="rect">
            <a:avLst/>
          </a:prstGeom>
          <a:noFill/>
          <a:ln w="9525">
            <a:noFill/>
            <a:miter lim="800000"/>
            <a:headEnd/>
            <a:tailEnd/>
          </a:ln>
        </p:spPr>
        <p:txBody>
          <a:bodyPr wrap="square">
            <a:spAutoFit/>
          </a:bodyPr>
          <a:lstStyle/>
          <a:p>
            <a:pPr algn="ctr" defTabSz="685732" hangingPunct="0">
              <a:defRPr/>
            </a:pPr>
            <a:r>
              <a:rPr lang="en-US" sz="1500" kern="0" dirty="0">
                <a:solidFill>
                  <a:srgbClr val="1D3649"/>
                </a:solidFill>
                <a:latin typeface="IBM Plex Sans" charset="0"/>
                <a:ea typeface="IBM Plex Sans" charset="0"/>
                <a:cs typeface="IBM Plex Sans" charset="0"/>
                <a:sym typeface="Arial"/>
              </a:rPr>
              <a:t>Mix &amp; Match deploy</a:t>
            </a:r>
          </a:p>
        </p:txBody>
      </p:sp>
      <p:sp>
        <p:nvSpPr>
          <p:cNvPr id="33" name="TextBox 32"/>
          <p:cNvSpPr txBox="1">
            <a:spLocks noChangeArrowheads="1"/>
          </p:cNvSpPr>
          <p:nvPr/>
        </p:nvSpPr>
        <p:spPr bwMode="auto">
          <a:xfrm>
            <a:off x="5702867" y="973416"/>
            <a:ext cx="2755212" cy="323165"/>
          </a:xfrm>
          <a:prstGeom prst="rect">
            <a:avLst/>
          </a:prstGeom>
          <a:noFill/>
          <a:ln w="9525">
            <a:noFill/>
            <a:miter lim="800000"/>
            <a:headEnd/>
            <a:tailEnd/>
          </a:ln>
        </p:spPr>
        <p:txBody>
          <a:bodyPr wrap="square">
            <a:spAutoFit/>
          </a:bodyPr>
          <a:lstStyle/>
          <a:p>
            <a:pPr algn="ctr" defTabSz="685732" hangingPunct="0">
              <a:defRPr/>
            </a:pPr>
            <a:r>
              <a:rPr lang="en-US" sz="1500" kern="0" dirty="0">
                <a:solidFill>
                  <a:srgbClr val="1D3649"/>
                </a:solidFill>
                <a:latin typeface="IBM Plex Sans" charset="0"/>
                <a:ea typeface="IBM Plex Sans" charset="0"/>
                <a:cs typeface="IBM Plex Sans" charset="0"/>
                <a:sym typeface="Arial"/>
              </a:rPr>
              <a:t>Cloud Native Tools</a:t>
            </a:r>
          </a:p>
        </p:txBody>
      </p:sp>
      <p:sp>
        <p:nvSpPr>
          <p:cNvPr id="34" name="Rectangle 33"/>
          <p:cNvSpPr/>
          <p:nvPr/>
        </p:nvSpPr>
        <p:spPr bwMode="auto">
          <a:xfrm>
            <a:off x="5705178" y="1495128"/>
            <a:ext cx="2762522" cy="978729"/>
          </a:xfrm>
          <a:prstGeom prst="rect">
            <a:avLst/>
          </a:prstGeom>
        </p:spPr>
        <p:txBody>
          <a:bodyPr wrap="square">
            <a:spAutoFit/>
          </a:bodyPr>
          <a:lstStyle/>
          <a:p>
            <a:pPr algn="ctr" defTabSz="914355" hangingPunct="0">
              <a:lnSpc>
                <a:spcPct val="80000"/>
              </a:lnSpc>
              <a:defRPr/>
            </a:pPr>
            <a:r>
              <a:rPr lang="en-US" sz="2400" b="1" kern="0" dirty="0">
                <a:solidFill>
                  <a:schemeClr val="bg2"/>
                </a:solidFill>
                <a:latin typeface="IBM Plex Sans" charset="0"/>
                <a:ea typeface="IBM Plex Sans" charset="0"/>
                <a:cs typeface="IBM Plex Sans" charset="0"/>
                <a:sym typeface="Arial"/>
              </a:rPr>
              <a:t>3.0</a:t>
            </a:r>
            <a:br>
              <a:rPr lang="en-US" sz="2400" b="1" kern="0" dirty="0">
                <a:solidFill>
                  <a:schemeClr val="bg2"/>
                </a:solidFill>
                <a:latin typeface="IBM Plex Sans" charset="0"/>
                <a:ea typeface="IBM Plex Sans" charset="0"/>
                <a:cs typeface="IBM Plex Sans" charset="0"/>
                <a:sym typeface="Arial"/>
              </a:rPr>
            </a:br>
            <a:r>
              <a:rPr lang="en-US" sz="2400" b="1" kern="0" dirty="0">
                <a:solidFill>
                  <a:schemeClr val="bg2"/>
                </a:solidFill>
                <a:latin typeface="IBM Plex Sans" charset="0"/>
                <a:ea typeface="IBM Plex Sans" charset="0"/>
                <a:cs typeface="IBM Plex Sans" charset="0"/>
                <a:sym typeface="Arial"/>
              </a:rPr>
              <a:t>Cloud Native tools</a:t>
            </a:r>
            <a:endParaRPr lang="en-US" sz="1800" b="1" u="sng" kern="0" dirty="0">
              <a:solidFill>
                <a:schemeClr val="bg2"/>
              </a:solidFill>
              <a:latin typeface="IBM Plex Sans" charset="0"/>
              <a:ea typeface="IBM Plex Sans" charset="0"/>
              <a:cs typeface="IBM Plex Sans" charset="0"/>
              <a:sym typeface="Arial"/>
            </a:endParaRPr>
          </a:p>
        </p:txBody>
      </p:sp>
      <p:sp>
        <p:nvSpPr>
          <p:cNvPr id="35" name="Rectangle 34"/>
          <p:cNvSpPr>
            <a:spLocks noChangeArrowheads="1"/>
          </p:cNvSpPr>
          <p:nvPr/>
        </p:nvSpPr>
        <p:spPr bwMode="auto">
          <a:xfrm>
            <a:off x="5816985" y="2696232"/>
            <a:ext cx="2540067" cy="692497"/>
          </a:xfrm>
          <a:prstGeom prst="rect">
            <a:avLst/>
          </a:prstGeom>
          <a:noFill/>
          <a:ln w="9525">
            <a:noFill/>
            <a:miter lim="800000"/>
            <a:headEnd/>
            <a:tailEnd/>
          </a:ln>
        </p:spPr>
        <p:txBody>
          <a:bodyPr wrap="square" lIns="0" tIns="0" rIns="0">
            <a:spAutoFit/>
          </a:bodyPr>
          <a:lstStyle/>
          <a:p>
            <a:pPr algn="ctr" defTabSz="914355" hangingPunct="0">
              <a:spcBef>
                <a:spcPts val="600"/>
              </a:spcBef>
              <a:defRPr/>
            </a:pPr>
            <a:r>
              <a:rPr lang="en-US" sz="1400" kern="0" dirty="0">
                <a:solidFill>
                  <a:schemeClr val="bg2"/>
                </a:solidFill>
                <a:latin typeface="IBM Plex Sans" charset="0"/>
                <a:ea typeface="IBM Plex Sans" charset="0"/>
                <a:cs typeface="IBM Plex Sans" charset="0"/>
                <a:sym typeface="Arial"/>
              </a:rPr>
              <a:t>Tools and processes that are tightly coupled to the environment </a:t>
            </a:r>
          </a:p>
        </p:txBody>
      </p:sp>
      <p:sp>
        <p:nvSpPr>
          <p:cNvPr id="36"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Tree>
    <p:extLst>
      <p:ext uri="{BB962C8B-B14F-4D97-AF65-F5344CB8AC3E}">
        <p14:creationId xmlns:p14="http://schemas.microsoft.com/office/powerpoint/2010/main" val="2127769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97481"/>
            <a:ext cx="6230815" cy="771882"/>
          </a:xfrm>
        </p:spPr>
        <p:txBody>
          <a:bodyPr/>
          <a:lstStyle/>
          <a:p>
            <a:r>
              <a:rPr lang="en-US" dirty="0"/>
              <a:t>Multi-cloud is the key to organizational agility</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a:t>
            </a:fld>
            <a:endParaRPr lang="en-US"/>
          </a:p>
        </p:txBody>
      </p:sp>
      <p:grpSp>
        <p:nvGrpSpPr>
          <p:cNvPr id="36" name="Group 35"/>
          <p:cNvGrpSpPr/>
          <p:nvPr/>
        </p:nvGrpSpPr>
        <p:grpSpPr>
          <a:xfrm>
            <a:off x="703124" y="1959922"/>
            <a:ext cx="7805990" cy="1932092"/>
            <a:chOff x="823215" y="2757892"/>
            <a:chExt cx="10407987" cy="2576123"/>
          </a:xfrm>
        </p:grpSpPr>
        <p:sp>
          <p:nvSpPr>
            <p:cNvPr id="37" name="TextBox 36"/>
            <p:cNvSpPr txBox="1"/>
            <p:nvPr/>
          </p:nvSpPr>
          <p:spPr>
            <a:xfrm>
              <a:off x="5321851" y="2821046"/>
              <a:ext cx="1391061" cy="1354217"/>
            </a:xfrm>
            <a:prstGeom prst="rect">
              <a:avLst/>
            </a:prstGeom>
            <a:noFill/>
          </p:spPr>
          <p:txBody>
            <a:bodyPr wrap="square" lIns="0" rtlCol="0">
              <a:spAutoFit/>
            </a:bodyPr>
            <a:lstStyle/>
            <a:p>
              <a:pPr algn="ctr" defTabSz="914378">
                <a:defRPr/>
              </a:pPr>
              <a:r>
                <a:rPr lang="en-US" sz="6000" kern="0" spc="-5" dirty="0">
                  <a:solidFill>
                    <a:srgbClr val="57585C"/>
                  </a:solidFill>
                  <a:latin typeface="IBM Plex Sans" charset="0"/>
                  <a:ea typeface="IBM Plex Sans" charset="0"/>
                  <a:cs typeface="IBM Plex Sans" charset="0"/>
                </a:rPr>
                <a:t>+</a:t>
              </a:r>
              <a:endParaRPr lang="en-US" sz="6000" kern="0" dirty="0">
                <a:solidFill>
                  <a:srgbClr val="57585C"/>
                </a:solidFill>
                <a:latin typeface="IBM Plex Sans" charset="0"/>
                <a:ea typeface="IBM Plex Sans" charset="0"/>
                <a:cs typeface="IBM Plex Sans" charset="0"/>
              </a:endParaRPr>
            </a:p>
          </p:txBody>
        </p:sp>
        <p:grpSp>
          <p:nvGrpSpPr>
            <p:cNvPr id="38" name="Group 37"/>
            <p:cNvGrpSpPr/>
            <p:nvPr/>
          </p:nvGrpSpPr>
          <p:grpSpPr>
            <a:xfrm>
              <a:off x="823215" y="2757892"/>
              <a:ext cx="5735100" cy="2576123"/>
              <a:chOff x="92962" y="2757892"/>
              <a:chExt cx="5735100" cy="2576123"/>
            </a:xfrm>
          </p:grpSpPr>
          <p:grpSp>
            <p:nvGrpSpPr>
              <p:cNvPr id="45" name="Group 44"/>
              <p:cNvGrpSpPr/>
              <p:nvPr/>
            </p:nvGrpSpPr>
            <p:grpSpPr>
              <a:xfrm>
                <a:off x="1645120" y="2757892"/>
                <a:ext cx="2585070" cy="1535909"/>
                <a:chOff x="1319008" y="1636920"/>
                <a:chExt cx="1927410" cy="1145163"/>
              </a:xfrm>
              <a:solidFill>
                <a:srgbClr val="1D3649"/>
              </a:solidFill>
            </p:grpSpPr>
            <p:sp>
              <p:nvSpPr>
                <p:cNvPr id="48" name="Shape 4944"/>
                <p:cNvSpPr/>
                <p:nvPr/>
              </p:nvSpPr>
              <p:spPr>
                <a:xfrm>
                  <a:off x="2277814" y="1643101"/>
                  <a:ext cx="968604" cy="1138981"/>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solidFill>
                  <a:schemeClr val="bg1"/>
                </a:solidFill>
                <a:ln>
                  <a:noFill/>
                </a:ln>
              </p:spPr>
              <p:txBody>
                <a:bodyPr lIns="68575" tIns="34275" rIns="68575" bIns="34275" anchor="t" anchorCtr="0">
                  <a:noAutofit/>
                </a:bodyPr>
                <a:lstStyle/>
                <a:p>
                  <a:pPr defTabSz="914378">
                    <a:defRPr/>
                  </a:pPr>
                  <a:endParaRPr sz="1013" kern="0" dirty="0">
                    <a:solidFill>
                      <a:srgbClr val="6D7777"/>
                    </a:solidFill>
                    <a:latin typeface="IBM Plex Sans" charset="0"/>
                    <a:ea typeface="IBM Plex Sans" charset="0"/>
                    <a:cs typeface="IBM Plex Sans" charset="0"/>
                    <a:sym typeface="Calibri"/>
                  </a:endParaRPr>
                </a:p>
              </p:txBody>
            </p:sp>
            <p:sp>
              <p:nvSpPr>
                <p:cNvPr id="49" name="Shape 4943"/>
                <p:cNvSpPr/>
                <p:nvPr/>
              </p:nvSpPr>
              <p:spPr>
                <a:xfrm>
                  <a:off x="1319008" y="1636920"/>
                  <a:ext cx="969466" cy="1145163"/>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solidFill>
                  <a:schemeClr val="bg1"/>
                </a:solidFill>
                <a:ln>
                  <a:noFill/>
                </a:ln>
              </p:spPr>
              <p:txBody>
                <a:bodyPr lIns="68575" tIns="34275" rIns="68575" bIns="34275" anchor="t" anchorCtr="0">
                  <a:noAutofit/>
                </a:bodyPr>
                <a:lstStyle/>
                <a:p>
                  <a:pPr defTabSz="914378">
                    <a:defRPr/>
                  </a:pPr>
                  <a:endParaRPr sz="1013" kern="0" dirty="0">
                    <a:solidFill>
                      <a:srgbClr val="6D7777"/>
                    </a:solidFill>
                    <a:latin typeface="IBM Plex Sans" charset="0"/>
                    <a:ea typeface="IBM Plex Sans" charset="0"/>
                    <a:cs typeface="IBM Plex Sans" charset="0"/>
                    <a:sym typeface="Calibri"/>
                  </a:endParaRPr>
                </a:p>
              </p:txBody>
            </p:sp>
          </p:grpSp>
          <p:sp>
            <p:nvSpPr>
              <p:cNvPr id="46" name="TextBox 45"/>
              <p:cNvSpPr txBox="1"/>
              <p:nvPr/>
            </p:nvSpPr>
            <p:spPr>
              <a:xfrm>
                <a:off x="2106003" y="3532398"/>
                <a:ext cx="1738703" cy="492443"/>
              </a:xfrm>
              <a:prstGeom prst="rect">
                <a:avLst/>
              </a:prstGeom>
              <a:noFill/>
            </p:spPr>
            <p:txBody>
              <a:bodyPr wrap="square" rtlCol="0">
                <a:spAutoFit/>
              </a:bodyPr>
              <a:lstStyle/>
              <a:p>
                <a:pPr algn="ctr">
                  <a:defRPr/>
                </a:pPr>
                <a:r>
                  <a:rPr lang="en-US" sz="1800" b="1" kern="0" dirty="0">
                    <a:solidFill>
                      <a:srgbClr val="FFFFFF"/>
                    </a:solidFill>
                    <a:latin typeface="IBM Plex Sans" charset="0"/>
                    <a:ea typeface="IBM Plex Sans" charset="0"/>
                    <a:cs typeface="IBM Plex Sans" charset="0"/>
                  </a:rPr>
                  <a:t>Public</a:t>
                </a:r>
                <a:endParaRPr lang="en-US" sz="1800" b="1" kern="0" baseline="30000" dirty="0">
                  <a:solidFill>
                    <a:srgbClr val="FFFFFF"/>
                  </a:solidFill>
                  <a:latin typeface="IBM Plex Sans" charset="0"/>
                  <a:ea typeface="IBM Plex Sans" charset="0"/>
                  <a:cs typeface="IBM Plex Sans" charset="0"/>
                </a:endParaRPr>
              </a:p>
            </p:txBody>
          </p:sp>
          <p:sp>
            <p:nvSpPr>
              <p:cNvPr id="47" name="Rectangle 46"/>
              <p:cNvSpPr/>
              <p:nvPr/>
            </p:nvSpPr>
            <p:spPr>
              <a:xfrm>
                <a:off x="92962" y="4214811"/>
                <a:ext cx="5735100" cy="1119204"/>
              </a:xfrm>
              <a:prstGeom prst="rect">
                <a:avLst/>
              </a:prstGeom>
              <a:noFill/>
              <a:ln w="25400" cap="flat" cmpd="sng" algn="ctr">
                <a:noFill/>
                <a:prstDash val="solid"/>
              </a:ln>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378">
                  <a:defRPr/>
                </a:pPr>
                <a:r>
                  <a:rPr lang="en-US" sz="2100" kern="0" dirty="0">
                    <a:latin typeface="IBM Plex Sans" charset="0"/>
                    <a:ea typeface="IBM Plex Sans" charset="0"/>
                    <a:cs typeface="IBM Plex Sans" charset="0"/>
                  </a:rPr>
                  <a:t>Getting new value from</a:t>
                </a:r>
              </a:p>
              <a:p>
                <a:pPr algn="ctr" defTabSz="914378">
                  <a:defRPr/>
                </a:pPr>
                <a:r>
                  <a:rPr lang="en-US" sz="2100" kern="0" dirty="0">
                    <a:latin typeface="IBM Plex Sans" charset="0"/>
                    <a:ea typeface="IBM Plex Sans" charset="0"/>
                    <a:cs typeface="IBM Plex Sans" charset="0"/>
                  </a:rPr>
                  <a:t>third parties</a:t>
                </a:r>
              </a:p>
            </p:txBody>
          </p:sp>
        </p:grpSp>
        <p:grpSp>
          <p:nvGrpSpPr>
            <p:cNvPr id="39" name="Group 38"/>
            <p:cNvGrpSpPr/>
            <p:nvPr/>
          </p:nvGrpSpPr>
          <p:grpSpPr>
            <a:xfrm>
              <a:off x="5476450" y="2757892"/>
              <a:ext cx="5754752" cy="2576123"/>
              <a:chOff x="6344286" y="2757892"/>
              <a:chExt cx="5754752" cy="2576123"/>
            </a:xfrm>
          </p:grpSpPr>
          <p:grpSp>
            <p:nvGrpSpPr>
              <p:cNvPr id="40" name="Group 39"/>
              <p:cNvGrpSpPr/>
              <p:nvPr/>
            </p:nvGrpSpPr>
            <p:grpSpPr>
              <a:xfrm>
                <a:off x="7929127" y="2757892"/>
                <a:ext cx="2585070" cy="1535909"/>
                <a:chOff x="1319008" y="1636920"/>
                <a:chExt cx="1927410" cy="1145163"/>
              </a:xfrm>
              <a:solidFill>
                <a:srgbClr val="2F83E8"/>
              </a:solidFill>
            </p:grpSpPr>
            <p:sp>
              <p:nvSpPr>
                <p:cNvPr id="43" name="Shape 4944"/>
                <p:cNvSpPr/>
                <p:nvPr/>
              </p:nvSpPr>
              <p:spPr>
                <a:xfrm>
                  <a:off x="2277814" y="1643101"/>
                  <a:ext cx="968604" cy="1138981"/>
                </a:xfrm>
                <a:custGeom>
                  <a:avLst/>
                  <a:gdLst/>
                  <a:ahLst/>
                  <a:cxnLst/>
                  <a:rect l="0" t="0" r="0" b="0"/>
                  <a:pathLst>
                    <a:path w="120000" h="120000" extrusionOk="0">
                      <a:moveTo>
                        <a:pt x="99857" y="59475"/>
                      </a:moveTo>
                      <a:lnTo>
                        <a:pt x="99798" y="57599"/>
                      </a:lnTo>
                      <a:lnTo>
                        <a:pt x="99621" y="55746"/>
                      </a:lnTo>
                      <a:lnTo>
                        <a:pt x="99326" y="53942"/>
                      </a:lnTo>
                      <a:lnTo>
                        <a:pt x="98943" y="52138"/>
                      </a:lnTo>
                      <a:lnTo>
                        <a:pt x="98441" y="50383"/>
                      </a:lnTo>
                      <a:lnTo>
                        <a:pt x="97822" y="48653"/>
                      </a:lnTo>
                      <a:lnTo>
                        <a:pt x="97144" y="46995"/>
                      </a:lnTo>
                      <a:lnTo>
                        <a:pt x="96347" y="45338"/>
                      </a:lnTo>
                      <a:lnTo>
                        <a:pt x="95463" y="43729"/>
                      </a:lnTo>
                      <a:lnTo>
                        <a:pt x="94490" y="42169"/>
                      </a:lnTo>
                      <a:lnTo>
                        <a:pt x="93428" y="40633"/>
                      </a:lnTo>
                      <a:lnTo>
                        <a:pt x="92278" y="39195"/>
                      </a:lnTo>
                      <a:lnTo>
                        <a:pt x="91039" y="37757"/>
                      </a:lnTo>
                      <a:lnTo>
                        <a:pt x="89741" y="36392"/>
                      </a:lnTo>
                      <a:lnTo>
                        <a:pt x="88355" y="35076"/>
                      </a:lnTo>
                      <a:lnTo>
                        <a:pt x="86881" y="33808"/>
                      </a:lnTo>
                      <a:lnTo>
                        <a:pt x="85377" y="32614"/>
                      </a:lnTo>
                      <a:lnTo>
                        <a:pt x="83784" y="31468"/>
                      </a:lnTo>
                      <a:lnTo>
                        <a:pt x="82133" y="30396"/>
                      </a:lnTo>
                      <a:lnTo>
                        <a:pt x="80393" y="29372"/>
                      </a:lnTo>
                      <a:lnTo>
                        <a:pt x="78623" y="28446"/>
                      </a:lnTo>
                      <a:lnTo>
                        <a:pt x="76765" y="27568"/>
                      </a:lnTo>
                      <a:lnTo>
                        <a:pt x="74878" y="26764"/>
                      </a:lnTo>
                      <a:lnTo>
                        <a:pt x="72931" y="26057"/>
                      </a:lnTo>
                      <a:lnTo>
                        <a:pt x="70926" y="25399"/>
                      </a:lnTo>
                      <a:lnTo>
                        <a:pt x="68891" y="24838"/>
                      </a:lnTo>
                      <a:lnTo>
                        <a:pt x="66827" y="24351"/>
                      </a:lnTo>
                      <a:lnTo>
                        <a:pt x="64703" y="23936"/>
                      </a:lnTo>
                      <a:lnTo>
                        <a:pt x="62521" y="23619"/>
                      </a:lnTo>
                      <a:lnTo>
                        <a:pt x="60339" y="23375"/>
                      </a:lnTo>
                      <a:lnTo>
                        <a:pt x="58097" y="23254"/>
                      </a:lnTo>
                      <a:lnTo>
                        <a:pt x="55856" y="23205"/>
                      </a:lnTo>
                      <a:lnTo>
                        <a:pt x="55178" y="23205"/>
                      </a:lnTo>
                      <a:lnTo>
                        <a:pt x="54499" y="23229"/>
                      </a:lnTo>
                      <a:lnTo>
                        <a:pt x="53792" y="23254"/>
                      </a:lnTo>
                      <a:lnTo>
                        <a:pt x="53113" y="23302"/>
                      </a:lnTo>
                      <a:lnTo>
                        <a:pt x="52435" y="23327"/>
                      </a:lnTo>
                      <a:lnTo>
                        <a:pt x="51757" y="23400"/>
                      </a:lnTo>
                      <a:lnTo>
                        <a:pt x="51078" y="23449"/>
                      </a:lnTo>
                      <a:lnTo>
                        <a:pt x="50371" y="23546"/>
                      </a:lnTo>
                      <a:lnTo>
                        <a:pt x="49427" y="22230"/>
                      </a:lnTo>
                      <a:lnTo>
                        <a:pt x="48424" y="20938"/>
                      </a:lnTo>
                      <a:lnTo>
                        <a:pt x="47392" y="19695"/>
                      </a:lnTo>
                      <a:lnTo>
                        <a:pt x="46271" y="18476"/>
                      </a:lnTo>
                      <a:lnTo>
                        <a:pt x="45151" y="17282"/>
                      </a:lnTo>
                      <a:lnTo>
                        <a:pt x="43942" y="16136"/>
                      </a:lnTo>
                      <a:lnTo>
                        <a:pt x="42732" y="15015"/>
                      </a:lnTo>
                      <a:lnTo>
                        <a:pt x="41464" y="13942"/>
                      </a:lnTo>
                      <a:lnTo>
                        <a:pt x="40137" y="12870"/>
                      </a:lnTo>
                      <a:lnTo>
                        <a:pt x="38781" y="11846"/>
                      </a:lnTo>
                      <a:lnTo>
                        <a:pt x="37394" y="10847"/>
                      </a:lnTo>
                      <a:lnTo>
                        <a:pt x="35949" y="9920"/>
                      </a:lnTo>
                      <a:lnTo>
                        <a:pt x="34475" y="8994"/>
                      </a:lnTo>
                      <a:lnTo>
                        <a:pt x="33000" y="8117"/>
                      </a:lnTo>
                      <a:lnTo>
                        <a:pt x="31437" y="7263"/>
                      </a:lnTo>
                      <a:lnTo>
                        <a:pt x="29874" y="6483"/>
                      </a:lnTo>
                      <a:lnTo>
                        <a:pt x="28282" y="5752"/>
                      </a:lnTo>
                      <a:lnTo>
                        <a:pt x="26630" y="5045"/>
                      </a:lnTo>
                      <a:lnTo>
                        <a:pt x="24979" y="4363"/>
                      </a:lnTo>
                      <a:lnTo>
                        <a:pt x="23268" y="3753"/>
                      </a:lnTo>
                      <a:lnTo>
                        <a:pt x="21528" y="3168"/>
                      </a:lnTo>
                      <a:lnTo>
                        <a:pt x="19788" y="2632"/>
                      </a:lnTo>
                      <a:lnTo>
                        <a:pt x="17989" y="2145"/>
                      </a:lnTo>
                      <a:lnTo>
                        <a:pt x="16220" y="1706"/>
                      </a:lnTo>
                      <a:lnTo>
                        <a:pt x="14362" y="1340"/>
                      </a:lnTo>
                      <a:lnTo>
                        <a:pt x="12533" y="975"/>
                      </a:lnTo>
                      <a:lnTo>
                        <a:pt x="10646" y="706"/>
                      </a:lnTo>
                      <a:lnTo>
                        <a:pt x="8758" y="438"/>
                      </a:lnTo>
                      <a:lnTo>
                        <a:pt x="6841" y="268"/>
                      </a:lnTo>
                      <a:lnTo>
                        <a:pt x="4895" y="121"/>
                      </a:lnTo>
                      <a:lnTo>
                        <a:pt x="2978" y="24"/>
                      </a:lnTo>
                      <a:lnTo>
                        <a:pt x="973" y="0"/>
                      </a:lnTo>
                      <a:lnTo>
                        <a:pt x="737" y="0"/>
                      </a:lnTo>
                      <a:lnTo>
                        <a:pt x="471" y="24"/>
                      </a:lnTo>
                      <a:lnTo>
                        <a:pt x="235" y="24"/>
                      </a:lnTo>
                      <a:lnTo>
                        <a:pt x="0" y="24"/>
                      </a:lnTo>
                      <a:lnTo>
                        <a:pt x="0" y="120000"/>
                      </a:lnTo>
                      <a:lnTo>
                        <a:pt x="80924" y="120000"/>
                      </a:lnTo>
                      <a:lnTo>
                        <a:pt x="82929" y="119951"/>
                      </a:lnTo>
                      <a:lnTo>
                        <a:pt x="84934" y="119853"/>
                      </a:lnTo>
                      <a:lnTo>
                        <a:pt x="86881" y="119634"/>
                      </a:lnTo>
                      <a:lnTo>
                        <a:pt x="88798" y="119341"/>
                      </a:lnTo>
                      <a:lnTo>
                        <a:pt x="90715" y="119000"/>
                      </a:lnTo>
                      <a:lnTo>
                        <a:pt x="92543" y="118561"/>
                      </a:lnTo>
                      <a:lnTo>
                        <a:pt x="94372" y="118049"/>
                      </a:lnTo>
                      <a:lnTo>
                        <a:pt x="96141" y="117464"/>
                      </a:lnTo>
                      <a:lnTo>
                        <a:pt x="97852" y="116831"/>
                      </a:lnTo>
                      <a:lnTo>
                        <a:pt x="99562" y="116124"/>
                      </a:lnTo>
                      <a:lnTo>
                        <a:pt x="101184" y="115319"/>
                      </a:lnTo>
                      <a:lnTo>
                        <a:pt x="102777" y="114491"/>
                      </a:lnTo>
                      <a:lnTo>
                        <a:pt x="104310" y="113613"/>
                      </a:lnTo>
                      <a:lnTo>
                        <a:pt x="105785" y="112638"/>
                      </a:lnTo>
                      <a:lnTo>
                        <a:pt x="107200" y="111614"/>
                      </a:lnTo>
                      <a:lnTo>
                        <a:pt x="108557" y="110542"/>
                      </a:lnTo>
                      <a:lnTo>
                        <a:pt x="109855" y="109445"/>
                      </a:lnTo>
                      <a:lnTo>
                        <a:pt x="111093" y="108275"/>
                      </a:lnTo>
                      <a:lnTo>
                        <a:pt x="112243" y="107056"/>
                      </a:lnTo>
                      <a:lnTo>
                        <a:pt x="113334" y="105789"/>
                      </a:lnTo>
                      <a:lnTo>
                        <a:pt x="114337" y="104448"/>
                      </a:lnTo>
                      <a:lnTo>
                        <a:pt x="115281" y="103107"/>
                      </a:lnTo>
                      <a:lnTo>
                        <a:pt x="116166" y="101718"/>
                      </a:lnTo>
                      <a:lnTo>
                        <a:pt x="116932" y="100280"/>
                      </a:lnTo>
                      <a:lnTo>
                        <a:pt x="117640" y="98842"/>
                      </a:lnTo>
                      <a:lnTo>
                        <a:pt x="118230" y="97330"/>
                      </a:lnTo>
                      <a:lnTo>
                        <a:pt x="118761" y="95795"/>
                      </a:lnTo>
                      <a:lnTo>
                        <a:pt x="119203" y="94235"/>
                      </a:lnTo>
                      <a:lnTo>
                        <a:pt x="119528" y="92675"/>
                      </a:lnTo>
                      <a:lnTo>
                        <a:pt x="119793" y="91042"/>
                      </a:lnTo>
                      <a:lnTo>
                        <a:pt x="119941" y="89408"/>
                      </a:lnTo>
                      <a:lnTo>
                        <a:pt x="120000" y="87726"/>
                      </a:lnTo>
                      <a:lnTo>
                        <a:pt x="119970" y="86630"/>
                      </a:lnTo>
                      <a:lnTo>
                        <a:pt x="119911" y="85484"/>
                      </a:lnTo>
                      <a:lnTo>
                        <a:pt x="119793" y="84363"/>
                      </a:lnTo>
                      <a:lnTo>
                        <a:pt x="119616" y="83266"/>
                      </a:lnTo>
                      <a:lnTo>
                        <a:pt x="119410" y="82169"/>
                      </a:lnTo>
                      <a:lnTo>
                        <a:pt x="119174" y="81072"/>
                      </a:lnTo>
                      <a:lnTo>
                        <a:pt x="118849" y="80024"/>
                      </a:lnTo>
                      <a:lnTo>
                        <a:pt x="118554" y="78976"/>
                      </a:lnTo>
                      <a:lnTo>
                        <a:pt x="118142" y="77928"/>
                      </a:lnTo>
                      <a:lnTo>
                        <a:pt x="117758" y="76904"/>
                      </a:lnTo>
                      <a:lnTo>
                        <a:pt x="117286" y="75904"/>
                      </a:lnTo>
                      <a:lnTo>
                        <a:pt x="116785" y="74905"/>
                      </a:lnTo>
                      <a:lnTo>
                        <a:pt x="116254" y="73954"/>
                      </a:lnTo>
                      <a:lnTo>
                        <a:pt x="115694" y="72979"/>
                      </a:lnTo>
                      <a:lnTo>
                        <a:pt x="115074" y="72029"/>
                      </a:lnTo>
                      <a:lnTo>
                        <a:pt x="114426" y="71127"/>
                      </a:lnTo>
                      <a:lnTo>
                        <a:pt x="113747" y="70201"/>
                      </a:lnTo>
                      <a:lnTo>
                        <a:pt x="113040" y="69323"/>
                      </a:lnTo>
                      <a:lnTo>
                        <a:pt x="112273" y="68470"/>
                      </a:lnTo>
                      <a:lnTo>
                        <a:pt x="111506" y="67641"/>
                      </a:lnTo>
                      <a:lnTo>
                        <a:pt x="110680" y="66812"/>
                      </a:lnTo>
                      <a:lnTo>
                        <a:pt x="109855" y="66008"/>
                      </a:lnTo>
                      <a:lnTo>
                        <a:pt x="108970" y="65252"/>
                      </a:lnTo>
                      <a:lnTo>
                        <a:pt x="108056" y="64497"/>
                      </a:lnTo>
                      <a:lnTo>
                        <a:pt x="107141" y="63790"/>
                      </a:lnTo>
                      <a:lnTo>
                        <a:pt x="106168" y="63083"/>
                      </a:lnTo>
                      <a:lnTo>
                        <a:pt x="105165" y="62400"/>
                      </a:lnTo>
                      <a:lnTo>
                        <a:pt x="104163" y="61767"/>
                      </a:lnTo>
                      <a:lnTo>
                        <a:pt x="103130" y="61157"/>
                      </a:lnTo>
                      <a:lnTo>
                        <a:pt x="102069" y="60548"/>
                      </a:lnTo>
                      <a:lnTo>
                        <a:pt x="100978" y="59987"/>
                      </a:lnTo>
                      <a:lnTo>
                        <a:pt x="99857" y="59475"/>
                      </a:lnTo>
                      <a:close/>
                    </a:path>
                  </a:pathLst>
                </a:custGeom>
                <a:solidFill>
                  <a:schemeClr val="accent3"/>
                </a:solidFill>
                <a:ln>
                  <a:noFill/>
                </a:ln>
              </p:spPr>
              <p:txBody>
                <a:bodyPr lIns="68575" tIns="34275" rIns="68575" bIns="34275" anchor="t" anchorCtr="0">
                  <a:noAutofit/>
                </a:bodyPr>
                <a:lstStyle/>
                <a:p>
                  <a:pPr defTabSz="914378">
                    <a:defRPr/>
                  </a:pPr>
                  <a:endParaRPr sz="1013" kern="0" dirty="0">
                    <a:latin typeface="IBM Plex Sans" charset="0"/>
                    <a:ea typeface="IBM Plex Sans" charset="0"/>
                    <a:cs typeface="IBM Plex Sans" charset="0"/>
                    <a:sym typeface="Calibri"/>
                  </a:endParaRPr>
                </a:p>
              </p:txBody>
            </p:sp>
            <p:sp>
              <p:nvSpPr>
                <p:cNvPr id="44" name="Shape 4943"/>
                <p:cNvSpPr/>
                <p:nvPr/>
              </p:nvSpPr>
              <p:spPr>
                <a:xfrm>
                  <a:off x="1319008" y="1636920"/>
                  <a:ext cx="969466" cy="1145163"/>
                </a:xfrm>
                <a:custGeom>
                  <a:avLst/>
                  <a:gdLst/>
                  <a:ahLst/>
                  <a:cxnLst/>
                  <a:rect l="0" t="0" r="0" b="0"/>
                  <a:pathLst>
                    <a:path w="120000" h="120000" extrusionOk="0">
                      <a:moveTo>
                        <a:pt x="65221" y="36838"/>
                      </a:moveTo>
                      <a:lnTo>
                        <a:pt x="64572" y="36741"/>
                      </a:lnTo>
                      <a:lnTo>
                        <a:pt x="63952" y="36643"/>
                      </a:lnTo>
                      <a:lnTo>
                        <a:pt x="63303" y="36570"/>
                      </a:lnTo>
                      <a:lnTo>
                        <a:pt x="62654" y="36521"/>
                      </a:lnTo>
                      <a:lnTo>
                        <a:pt x="62005" y="36497"/>
                      </a:lnTo>
                      <a:lnTo>
                        <a:pt x="61327" y="36448"/>
                      </a:lnTo>
                      <a:lnTo>
                        <a:pt x="60678" y="36448"/>
                      </a:lnTo>
                      <a:lnTo>
                        <a:pt x="60000" y="36448"/>
                      </a:lnTo>
                      <a:lnTo>
                        <a:pt x="58613" y="36472"/>
                      </a:lnTo>
                      <a:lnTo>
                        <a:pt x="57256" y="36521"/>
                      </a:lnTo>
                      <a:lnTo>
                        <a:pt x="55929" y="36643"/>
                      </a:lnTo>
                      <a:lnTo>
                        <a:pt x="54601" y="36838"/>
                      </a:lnTo>
                      <a:lnTo>
                        <a:pt x="53274" y="37033"/>
                      </a:lnTo>
                      <a:lnTo>
                        <a:pt x="51976" y="37301"/>
                      </a:lnTo>
                      <a:lnTo>
                        <a:pt x="50707" y="37594"/>
                      </a:lnTo>
                      <a:lnTo>
                        <a:pt x="49469" y="37960"/>
                      </a:lnTo>
                      <a:lnTo>
                        <a:pt x="48230" y="38325"/>
                      </a:lnTo>
                      <a:lnTo>
                        <a:pt x="47020" y="38764"/>
                      </a:lnTo>
                      <a:lnTo>
                        <a:pt x="45870" y="39227"/>
                      </a:lnTo>
                      <a:lnTo>
                        <a:pt x="44719" y="39739"/>
                      </a:lnTo>
                      <a:lnTo>
                        <a:pt x="43628" y="40300"/>
                      </a:lnTo>
                      <a:lnTo>
                        <a:pt x="42536" y="40861"/>
                      </a:lnTo>
                      <a:lnTo>
                        <a:pt x="41474" y="41470"/>
                      </a:lnTo>
                      <a:lnTo>
                        <a:pt x="40442" y="42129"/>
                      </a:lnTo>
                      <a:lnTo>
                        <a:pt x="39469" y="42811"/>
                      </a:lnTo>
                      <a:lnTo>
                        <a:pt x="38525" y="43518"/>
                      </a:lnTo>
                      <a:lnTo>
                        <a:pt x="37581" y="44274"/>
                      </a:lnTo>
                      <a:lnTo>
                        <a:pt x="36725" y="45030"/>
                      </a:lnTo>
                      <a:lnTo>
                        <a:pt x="35870" y="45859"/>
                      </a:lnTo>
                      <a:lnTo>
                        <a:pt x="35073" y="46688"/>
                      </a:lnTo>
                      <a:lnTo>
                        <a:pt x="34336" y="47566"/>
                      </a:lnTo>
                      <a:lnTo>
                        <a:pt x="33598" y="48443"/>
                      </a:lnTo>
                      <a:lnTo>
                        <a:pt x="32949" y="49370"/>
                      </a:lnTo>
                      <a:lnTo>
                        <a:pt x="32300" y="50296"/>
                      </a:lnTo>
                      <a:lnTo>
                        <a:pt x="31710" y="51271"/>
                      </a:lnTo>
                      <a:lnTo>
                        <a:pt x="31179" y="52222"/>
                      </a:lnTo>
                      <a:lnTo>
                        <a:pt x="30707" y="53246"/>
                      </a:lnTo>
                      <a:lnTo>
                        <a:pt x="30265" y="54270"/>
                      </a:lnTo>
                      <a:lnTo>
                        <a:pt x="29911" y="55318"/>
                      </a:lnTo>
                      <a:lnTo>
                        <a:pt x="29557" y="56367"/>
                      </a:lnTo>
                      <a:lnTo>
                        <a:pt x="27994" y="56733"/>
                      </a:lnTo>
                      <a:lnTo>
                        <a:pt x="26460" y="57147"/>
                      </a:lnTo>
                      <a:lnTo>
                        <a:pt x="24926" y="57586"/>
                      </a:lnTo>
                      <a:lnTo>
                        <a:pt x="23451" y="58098"/>
                      </a:lnTo>
                      <a:lnTo>
                        <a:pt x="21976" y="58659"/>
                      </a:lnTo>
                      <a:lnTo>
                        <a:pt x="20560" y="59268"/>
                      </a:lnTo>
                      <a:lnTo>
                        <a:pt x="19174" y="59926"/>
                      </a:lnTo>
                      <a:lnTo>
                        <a:pt x="17787" y="60609"/>
                      </a:lnTo>
                      <a:lnTo>
                        <a:pt x="16489" y="61389"/>
                      </a:lnTo>
                      <a:lnTo>
                        <a:pt x="15191" y="62169"/>
                      </a:lnTo>
                      <a:lnTo>
                        <a:pt x="13982" y="62974"/>
                      </a:lnTo>
                      <a:lnTo>
                        <a:pt x="12772" y="63852"/>
                      </a:lnTo>
                      <a:lnTo>
                        <a:pt x="11622" y="64754"/>
                      </a:lnTo>
                      <a:lnTo>
                        <a:pt x="10501" y="65704"/>
                      </a:lnTo>
                      <a:lnTo>
                        <a:pt x="9439" y="66655"/>
                      </a:lnTo>
                      <a:lnTo>
                        <a:pt x="8407" y="67679"/>
                      </a:lnTo>
                      <a:lnTo>
                        <a:pt x="7463" y="68752"/>
                      </a:lnTo>
                      <a:lnTo>
                        <a:pt x="6548" y="69825"/>
                      </a:lnTo>
                      <a:lnTo>
                        <a:pt x="5663" y="70946"/>
                      </a:lnTo>
                      <a:lnTo>
                        <a:pt x="4867" y="72068"/>
                      </a:lnTo>
                      <a:lnTo>
                        <a:pt x="4100" y="73238"/>
                      </a:lnTo>
                      <a:lnTo>
                        <a:pt x="3421" y="74433"/>
                      </a:lnTo>
                      <a:lnTo>
                        <a:pt x="2772" y="75676"/>
                      </a:lnTo>
                      <a:lnTo>
                        <a:pt x="2241" y="76944"/>
                      </a:lnTo>
                      <a:lnTo>
                        <a:pt x="1710" y="78212"/>
                      </a:lnTo>
                      <a:lnTo>
                        <a:pt x="1238" y="79504"/>
                      </a:lnTo>
                      <a:lnTo>
                        <a:pt x="884" y="80845"/>
                      </a:lnTo>
                      <a:lnTo>
                        <a:pt x="530" y="82161"/>
                      </a:lnTo>
                      <a:lnTo>
                        <a:pt x="294" y="83551"/>
                      </a:lnTo>
                      <a:lnTo>
                        <a:pt x="117" y="84941"/>
                      </a:lnTo>
                      <a:lnTo>
                        <a:pt x="29" y="86330"/>
                      </a:lnTo>
                      <a:lnTo>
                        <a:pt x="0" y="87720"/>
                      </a:lnTo>
                      <a:lnTo>
                        <a:pt x="29" y="89402"/>
                      </a:lnTo>
                      <a:lnTo>
                        <a:pt x="176" y="91036"/>
                      </a:lnTo>
                      <a:lnTo>
                        <a:pt x="412" y="92669"/>
                      </a:lnTo>
                      <a:lnTo>
                        <a:pt x="766" y="94229"/>
                      </a:lnTo>
                      <a:lnTo>
                        <a:pt x="1209" y="95790"/>
                      </a:lnTo>
                      <a:lnTo>
                        <a:pt x="1740" y="97326"/>
                      </a:lnTo>
                      <a:lnTo>
                        <a:pt x="2359" y="98837"/>
                      </a:lnTo>
                      <a:lnTo>
                        <a:pt x="3038" y="100276"/>
                      </a:lnTo>
                      <a:lnTo>
                        <a:pt x="3834" y="101714"/>
                      </a:lnTo>
                      <a:lnTo>
                        <a:pt x="4690" y="103104"/>
                      </a:lnTo>
                      <a:lnTo>
                        <a:pt x="5634" y="104445"/>
                      </a:lnTo>
                      <a:lnTo>
                        <a:pt x="6666" y="105786"/>
                      </a:lnTo>
                      <a:lnTo>
                        <a:pt x="7728" y="107054"/>
                      </a:lnTo>
                      <a:lnTo>
                        <a:pt x="8908" y="108273"/>
                      </a:lnTo>
                      <a:lnTo>
                        <a:pt x="10147" y="109443"/>
                      </a:lnTo>
                      <a:lnTo>
                        <a:pt x="11415" y="110540"/>
                      </a:lnTo>
                      <a:lnTo>
                        <a:pt x="12772" y="111613"/>
                      </a:lnTo>
                      <a:lnTo>
                        <a:pt x="14188" y="112637"/>
                      </a:lnTo>
                      <a:lnTo>
                        <a:pt x="15663" y="113612"/>
                      </a:lnTo>
                      <a:lnTo>
                        <a:pt x="17197" y="114490"/>
                      </a:lnTo>
                      <a:lnTo>
                        <a:pt x="18790" y="115318"/>
                      </a:lnTo>
                      <a:lnTo>
                        <a:pt x="20442" y="116123"/>
                      </a:lnTo>
                      <a:lnTo>
                        <a:pt x="22123" y="116830"/>
                      </a:lnTo>
                      <a:lnTo>
                        <a:pt x="23834" y="117464"/>
                      </a:lnTo>
                      <a:lnTo>
                        <a:pt x="25634" y="118049"/>
                      </a:lnTo>
                      <a:lnTo>
                        <a:pt x="27433" y="118561"/>
                      </a:lnTo>
                      <a:lnTo>
                        <a:pt x="29292" y="119000"/>
                      </a:lnTo>
                      <a:lnTo>
                        <a:pt x="31179" y="119341"/>
                      </a:lnTo>
                      <a:lnTo>
                        <a:pt x="33097" y="119634"/>
                      </a:lnTo>
                      <a:lnTo>
                        <a:pt x="35073" y="119853"/>
                      </a:lnTo>
                      <a:lnTo>
                        <a:pt x="37050" y="119951"/>
                      </a:lnTo>
                      <a:lnTo>
                        <a:pt x="39056" y="120000"/>
                      </a:lnTo>
                      <a:lnTo>
                        <a:pt x="120000" y="120000"/>
                      </a:lnTo>
                      <a:lnTo>
                        <a:pt x="120000" y="0"/>
                      </a:lnTo>
                      <a:lnTo>
                        <a:pt x="117492" y="121"/>
                      </a:lnTo>
                      <a:lnTo>
                        <a:pt x="115014" y="268"/>
                      </a:lnTo>
                      <a:lnTo>
                        <a:pt x="112566" y="511"/>
                      </a:lnTo>
                      <a:lnTo>
                        <a:pt x="110176" y="853"/>
                      </a:lnTo>
                      <a:lnTo>
                        <a:pt x="107787" y="1292"/>
                      </a:lnTo>
                      <a:lnTo>
                        <a:pt x="105457" y="1755"/>
                      </a:lnTo>
                      <a:lnTo>
                        <a:pt x="103185" y="2340"/>
                      </a:lnTo>
                      <a:lnTo>
                        <a:pt x="100884" y="2998"/>
                      </a:lnTo>
                      <a:lnTo>
                        <a:pt x="98702" y="3730"/>
                      </a:lnTo>
                      <a:lnTo>
                        <a:pt x="96519" y="4534"/>
                      </a:lnTo>
                      <a:lnTo>
                        <a:pt x="94395" y="5388"/>
                      </a:lnTo>
                      <a:lnTo>
                        <a:pt x="92359" y="6338"/>
                      </a:lnTo>
                      <a:lnTo>
                        <a:pt x="90353" y="7362"/>
                      </a:lnTo>
                      <a:lnTo>
                        <a:pt x="88377" y="8411"/>
                      </a:lnTo>
                      <a:lnTo>
                        <a:pt x="86519" y="9557"/>
                      </a:lnTo>
                      <a:lnTo>
                        <a:pt x="84660" y="10751"/>
                      </a:lnTo>
                      <a:lnTo>
                        <a:pt x="82890" y="11995"/>
                      </a:lnTo>
                      <a:lnTo>
                        <a:pt x="81179" y="13336"/>
                      </a:lnTo>
                      <a:lnTo>
                        <a:pt x="79528" y="14701"/>
                      </a:lnTo>
                      <a:lnTo>
                        <a:pt x="77964" y="16115"/>
                      </a:lnTo>
                      <a:lnTo>
                        <a:pt x="76460" y="17602"/>
                      </a:lnTo>
                      <a:lnTo>
                        <a:pt x="75014" y="19138"/>
                      </a:lnTo>
                      <a:lnTo>
                        <a:pt x="73657" y="20723"/>
                      </a:lnTo>
                      <a:lnTo>
                        <a:pt x="72389" y="22356"/>
                      </a:lnTo>
                      <a:lnTo>
                        <a:pt x="71209" y="24014"/>
                      </a:lnTo>
                      <a:lnTo>
                        <a:pt x="70058" y="25721"/>
                      </a:lnTo>
                      <a:lnTo>
                        <a:pt x="69056" y="27476"/>
                      </a:lnTo>
                      <a:lnTo>
                        <a:pt x="68082" y="29280"/>
                      </a:lnTo>
                      <a:lnTo>
                        <a:pt x="67227" y="31109"/>
                      </a:lnTo>
                      <a:lnTo>
                        <a:pt x="66460" y="32986"/>
                      </a:lnTo>
                      <a:lnTo>
                        <a:pt x="65811" y="34912"/>
                      </a:lnTo>
                      <a:lnTo>
                        <a:pt x="65221" y="36838"/>
                      </a:lnTo>
                      <a:close/>
                    </a:path>
                  </a:pathLst>
                </a:custGeom>
                <a:solidFill>
                  <a:schemeClr val="accent3"/>
                </a:solidFill>
                <a:ln>
                  <a:noFill/>
                </a:ln>
              </p:spPr>
              <p:txBody>
                <a:bodyPr lIns="68575" tIns="34275" rIns="68575" bIns="34275" anchor="t" anchorCtr="0">
                  <a:noAutofit/>
                </a:bodyPr>
                <a:lstStyle/>
                <a:p>
                  <a:pPr defTabSz="914378">
                    <a:defRPr/>
                  </a:pPr>
                  <a:endParaRPr sz="1013" kern="0" dirty="0">
                    <a:solidFill>
                      <a:srgbClr val="6D7777"/>
                    </a:solidFill>
                    <a:latin typeface="IBM Plex Sans" charset="0"/>
                    <a:ea typeface="IBM Plex Sans" charset="0"/>
                    <a:cs typeface="IBM Plex Sans" charset="0"/>
                    <a:sym typeface="Calibri"/>
                  </a:endParaRPr>
                </a:p>
              </p:txBody>
            </p:sp>
          </p:grpSp>
          <p:sp>
            <p:nvSpPr>
              <p:cNvPr id="41" name="TextBox 40"/>
              <p:cNvSpPr txBox="1"/>
              <p:nvPr/>
            </p:nvSpPr>
            <p:spPr>
              <a:xfrm>
                <a:off x="8352311" y="3532398"/>
                <a:ext cx="1738703" cy="492443"/>
              </a:xfrm>
              <a:prstGeom prst="rect">
                <a:avLst/>
              </a:prstGeom>
              <a:noFill/>
            </p:spPr>
            <p:txBody>
              <a:bodyPr wrap="square" rtlCol="0">
                <a:spAutoFit/>
              </a:bodyPr>
              <a:lstStyle/>
              <a:p>
                <a:pPr algn="ctr">
                  <a:defRPr/>
                </a:pPr>
                <a:r>
                  <a:rPr lang="en-US" sz="1800" b="1" kern="0" dirty="0">
                    <a:solidFill>
                      <a:srgbClr val="FFFFFF"/>
                    </a:solidFill>
                    <a:latin typeface="IBM Plex Sans" charset="0"/>
                    <a:ea typeface="IBM Plex Sans" charset="0"/>
                    <a:cs typeface="IBM Plex Sans" charset="0"/>
                  </a:rPr>
                  <a:t>Private</a:t>
                </a:r>
                <a:endParaRPr lang="en-US" sz="1800" b="1" kern="0" baseline="30000" dirty="0">
                  <a:solidFill>
                    <a:srgbClr val="FFFFFF"/>
                  </a:solidFill>
                  <a:latin typeface="IBM Plex Sans" charset="0"/>
                  <a:ea typeface="IBM Plex Sans" charset="0"/>
                  <a:cs typeface="IBM Plex Sans" charset="0"/>
                </a:endParaRPr>
              </a:p>
            </p:txBody>
          </p:sp>
          <p:sp>
            <p:nvSpPr>
              <p:cNvPr id="42" name="Rectangle 41"/>
              <p:cNvSpPr/>
              <p:nvPr/>
            </p:nvSpPr>
            <p:spPr>
              <a:xfrm>
                <a:off x="6344286" y="4214811"/>
                <a:ext cx="5754752" cy="1119204"/>
              </a:xfrm>
              <a:prstGeom prst="rect">
                <a:avLst/>
              </a:prstGeom>
              <a:noFill/>
              <a:ln w="25400" cap="flat" cmpd="sng" algn="ctr">
                <a:noFill/>
                <a:prstDash val="solid"/>
              </a:ln>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algn="ctr" defTabSz="914378">
                  <a:defRPr/>
                </a:pPr>
                <a:r>
                  <a:rPr lang="en-US" sz="2100" kern="0" dirty="0">
                    <a:latin typeface="IBM Plex Sans" charset="0"/>
                    <a:ea typeface="IBM Plex Sans" charset="0"/>
                    <a:cs typeface="IBM Plex Sans" charset="0"/>
                  </a:rPr>
                  <a:t>Extracting value from</a:t>
                </a:r>
              </a:p>
              <a:p>
                <a:pPr algn="ctr" defTabSz="914378">
                  <a:defRPr/>
                </a:pPr>
                <a:r>
                  <a:rPr lang="en-US" sz="2100" kern="0" dirty="0">
                    <a:latin typeface="IBM Plex Sans" charset="0"/>
                    <a:ea typeface="IBM Plex Sans" charset="0"/>
                    <a:cs typeface="IBM Plex Sans" charset="0"/>
                  </a:rPr>
                  <a:t>your entire business</a:t>
                </a:r>
              </a:p>
            </p:txBody>
          </p:sp>
        </p:grpSp>
      </p:grpSp>
      <p:sp>
        <p:nvSpPr>
          <p:cNvPr id="50" name="TextBox 49"/>
          <p:cNvSpPr txBox="1"/>
          <p:nvPr/>
        </p:nvSpPr>
        <p:spPr>
          <a:xfrm>
            <a:off x="1453487" y="825275"/>
            <a:ext cx="6305265" cy="992579"/>
          </a:xfrm>
          <a:prstGeom prst="rect">
            <a:avLst/>
          </a:prstGeom>
          <a:solidFill>
            <a:schemeClr val="accent2"/>
          </a:solidFill>
          <a:ln w="9525" cap="flat" cmpd="sng" algn="ctr">
            <a:solidFill>
              <a:schemeClr val="accent1"/>
            </a:solidFill>
            <a:prstDash val="solid"/>
          </a:ln>
          <a:effectLst/>
        </p:spPr>
        <p:txBody>
          <a:bodyPr wrap="square" rtlCol="0">
            <a:spAutoFit/>
          </a:bodyPr>
          <a:lstStyle/>
          <a:p>
            <a:pPr algn="ctr">
              <a:defRPr/>
            </a:pPr>
            <a:r>
              <a:rPr lang="en-US" sz="2400" kern="0" dirty="0">
                <a:solidFill>
                  <a:schemeClr val="bg2"/>
                </a:solidFill>
                <a:latin typeface="IBM Plex Sans" charset="0"/>
                <a:ea typeface="IBM Plex Sans" charset="0"/>
                <a:cs typeface="IBM Plex Sans" charset="0"/>
              </a:rPr>
              <a:t>8 out of 10 committing to Multi-Cloud</a:t>
            </a:r>
          </a:p>
          <a:p>
            <a:pPr algn="ctr">
              <a:defRPr/>
            </a:pPr>
            <a:endParaRPr lang="en-US" sz="1050" kern="0" dirty="0">
              <a:solidFill>
                <a:schemeClr val="bg2"/>
              </a:solidFill>
              <a:latin typeface="IBM Plex Sans" charset="0"/>
              <a:ea typeface="IBM Plex Sans" charset="0"/>
              <a:cs typeface="IBM Plex Sans" charset="0"/>
            </a:endParaRPr>
          </a:p>
          <a:p>
            <a:pPr algn="ctr">
              <a:defRPr/>
            </a:pPr>
            <a:r>
              <a:rPr lang="en-US" sz="2400" kern="0" dirty="0">
                <a:solidFill>
                  <a:schemeClr val="bg2"/>
                </a:solidFill>
                <a:latin typeface="IBM Plex Sans" charset="0"/>
                <a:ea typeface="IBM Plex Sans" charset="0"/>
                <a:cs typeface="IBM Plex Sans" charset="0"/>
              </a:rPr>
              <a:t>71% use 3 or more clouds </a:t>
            </a:r>
          </a:p>
        </p:txBody>
      </p:sp>
      <p:sp>
        <p:nvSpPr>
          <p:cNvPr id="23"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
        <p:nvSpPr>
          <p:cNvPr id="20" name="TextBox 19">
            <a:extLst>
              <a:ext uri="{FF2B5EF4-FFF2-40B4-BE49-F238E27FC236}">
                <a16:creationId xmlns:a16="http://schemas.microsoft.com/office/drawing/2014/main" id="{CE3D301F-1C49-4F27-ADF6-2E5CAFC2D18F}"/>
              </a:ext>
            </a:extLst>
          </p:cNvPr>
          <p:cNvSpPr txBox="1"/>
          <p:nvPr/>
        </p:nvSpPr>
        <p:spPr>
          <a:xfrm>
            <a:off x="1453487" y="3761417"/>
            <a:ext cx="6305265" cy="830997"/>
          </a:xfrm>
          <a:prstGeom prst="rect">
            <a:avLst/>
          </a:prstGeom>
          <a:solidFill>
            <a:schemeClr val="accent2"/>
          </a:solidFill>
          <a:ln w="9525" cap="flat" cmpd="sng" algn="ctr">
            <a:solidFill>
              <a:schemeClr val="accent1"/>
            </a:solidFill>
            <a:prstDash val="solid"/>
          </a:ln>
          <a:effectLst/>
        </p:spPr>
        <p:txBody>
          <a:bodyPr wrap="square" rtlCol="0">
            <a:spAutoFit/>
          </a:bodyPr>
          <a:lstStyle/>
          <a:p>
            <a:pPr algn="ctr">
              <a:defRPr/>
            </a:pPr>
            <a:r>
              <a:rPr lang="en-US" sz="2400" kern="0" dirty="0">
                <a:solidFill>
                  <a:schemeClr val="bg2"/>
                </a:solidFill>
                <a:latin typeface="IBM Plex Sans" charset="0"/>
                <a:ea typeface="IBM Plex Sans" charset="0"/>
                <a:cs typeface="IBM Plex Sans" charset="0"/>
              </a:rPr>
              <a:t>Need tools that take advantage of the cloud platform</a:t>
            </a:r>
          </a:p>
        </p:txBody>
      </p:sp>
    </p:spTree>
    <p:extLst>
      <p:ext uri="{BB962C8B-B14F-4D97-AF65-F5344CB8AC3E}">
        <p14:creationId xmlns:p14="http://schemas.microsoft.com/office/powerpoint/2010/main" val="547553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D858389-D091-44C5-BC31-E4E1D7251930}"/>
              </a:ext>
            </a:extLst>
          </p:cNvPr>
          <p:cNvSpPr>
            <a:spLocks noGrp="1"/>
          </p:cNvSpPr>
          <p:nvPr>
            <p:ph type="title"/>
          </p:nvPr>
        </p:nvSpPr>
        <p:spPr>
          <a:xfrm>
            <a:off x="0" y="286385"/>
            <a:ext cx="9041524" cy="599930"/>
          </a:xfrm>
        </p:spPr>
        <p:txBody>
          <a:bodyPr rtlCol="0">
            <a:noAutofit/>
          </a:bodyPr>
          <a:lstStyle/>
          <a:p>
            <a:pPr algn="ctr">
              <a:defRPr/>
            </a:pPr>
            <a:r>
              <a:rPr lang="en-US" sz="3600" b="1" dirty="0"/>
              <a:t>https://microclimate-dev2ops.github.io/</a:t>
            </a:r>
          </a:p>
        </p:txBody>
      </p:sp>
      <p:pic>
        <p:nvPicPr>
          <p:cNvPr id="2" name="Picture 1">
            <a:extLst>
              <a:ext uri="{FF2B5EF4-FFF2-40B4-BE49-F238E27FC236}">
                <a16:creationId xmlns:a16="http://schemas.microsoft.com/office/drawing/2014/main" id="{60182E93-177C-4CD5-B4EB-DEE094A998D4}"/>
              </a:ext>
            </a:extLst>
          </p:cNvPr>
          <p:cNvPicPr>
            <a:picLocks noChangeAspect="1"/>
          </p:cNvPicPr>
          <p:nvPr/>
        </p:nvPicPr>
        <p:blipFill>
          <a:blip r:embed="rId3"/>
          <a:stretch>
            <a:fillRect/>
          </a:stretch>
        </p:blipFill>
        <p:spPr>
          <a:xfrm>
            <a:off x="506021" y="977046"/>
            <a:ext cx="7961085" cy="3829701"/>
          </a:xfrm>
          <a:prstGeom prst="rect">
            <a:avLst/>
          </a:prstGeom>
        </p:spPr>
      </p:pic>
    </p:spTree>
    <p:extLst>
      <p:ext uri="{BB962C8B-B14F-4D97-AF65-F5344CB8AC3E}">
        <p14:creationId xmlns:p14="http://schemas.microsoft.com/office/powerpoint/2010/main" val="57950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865D238-C16D-4656-980C-4DBB4AA974CE}"/>
              </a:ext>
            </a:extLst>
          </p:cNvPr>
          <p:cNvSpPr>
            <a:spLocks noGrp="1"/>
          </p:cNvSpPr>
          <p:nvPr>
            <p:ph type="sldNum" sz="quarter" idx="10"/>
          </p:nvPr>
        </p:nvSpPr>
        <p:spPr/>
        <p:txBody>
          <a:bodyPr/>
          <a:lstStyle/>
          <a:p>
            <a:fld id="{D0BE6F14-FF48-0F4F-A8AA-2E3F25371E4A}" type="slidenum">
              <a:rPr lang="en-US" smtClean="0"/>
              <a:pPr/>
              <a:t>6</a:t>
            </a:fld>
            <a:endParaRPr lang="en-US"/>
          </a:p>
        </p:txBody>
      </p:sp>
      <p:sp>
        <p:nvSpPr>
          <p:cNvPr id="6" name="Text Placeholder 5">
            <a:extLst>
              <a:ext uri="{FF2B5EF4-FFF2-40B4-BE49-F238E27FC236}">
                <a16:creationId xmlns:a16="http://schemas.microsoft.com/office/drawing/2014/main" id="{4FE268EA-5C15-4A73-953A-441B42373C51}"/>
              </a:ext>
            </a:extLst>
          </p:cNvPr>
          <p:cNvSpPr>
            <a:spLocks noGrp="1"/>
          </p:cNvSpPr>
          <p:nvPr>
            <p:ph type="body" sz="quarter" idx="13"/>
          </p:nvPr>
        </p:nvSpPr>
        <p:spPr>
          <a:xfrm>
            <a:off x="2391655" y="1776568"/>
            <a:ext cx="4114800" cy="1059618"/>
          </a:xfrm>
        </p:spPr>
        <p:txBody>
          <a:bodyPr/>
          <a:lstStyle/>
          <a:p>
            <a:pPr algn="ctr"/>
            <a:r>
              <a:rPr lang="en-CA" sz="6600" b="1" dirty="0"/>
              <a:t>DEMO</a:t>
            </a:r>
          </a:p>
        </p:txBody>
      </p:sp>
    </p:spTree>
    <p:extLst>
      <p:ext uri="{BB962C8B-B14F-4D97-AF65-F5344CB8AC3E}">
        <p14:creationId xmlns:p14="http://schemas.microsoft.com/office/powerpoint/2010/main" val="274839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996" y="256135"/>
            <a:ext cx="8263557" cy="771882"/>
          </a:xfrm>
        </p:spPr>
        <p:txBody>
          <a:bodyPr/>
          <a:lstStyle/>
          <a:p>
            <a:r>
              <a:rPr lang="en-US" dirty="0"/>
              <a:t>Microclimate - an end to end development platform to develop, build, test and deploy code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7</a:t>
            </a:fld>
            <a:endParaRPr lang="en-US"/>
          </a:p>
        </p:txBody>
      </p:sp>
      <p:sp>
        <p:nvSpPr>
          <p:cNvPr id="7" name="Footer Placeholder 6"/>
          <p:cNvSpPr>
            <a:spLocks noGrp="1"/>
          </p:cNvSpPr>
          <p:nvPr>
            <p:ph type="ftr" sz="quarter" idx="4294967295"/>
          </p:nvPr>
        </p:nvSpPr>
        <p:spPr>
          <a:xfrm>
            <a:off x="228600" y="4826480"/>
            <a:ext cx="6400800" cy="137160"/>
          </a:xfrm>
        </p:spPr>
        <p:txBody>
          <a:bodyPr/>
          <a:lstStyle/>
          <a:p>
            <a:r>
              <a:rPr lang="de-DE" dirty="0"/>
              <a:t>IBM Cloud/ © 2018 IBM Corporation</a:t>
            </a:r>
            <a:endParaRPr lang="en-US" dirty="0"/>
          </a:p>
        </p:txBody>
      </p:sp>
      <p:pic>
        <p:nvPicPr>
          <p:cNvPr id="26" name="Picture 25"/>
          <p:cNvPicPr>
            <a:picLocks noChangeAspect="1"/>
          </p:cNvPicPr>
          <p:nvPr/>
        </p:nvPicPr>
        <p:blipFill>
          <a:blip r:embed="rId3"/>
          <a:stretch>
            <a:fillRect/>
          </a:stretch>
        </p:blipFill>
        <p:spPr>
          <a:xfrm>
            <a:off x="294386" y="1068146"/>
            <a:ext cx="789934" cy="581600"/>
          </a:xfrm>
          <a:prstGeom prst="rect">
            <a:avLst/>
          </a:prstGeom>
          <a:noFill/>
          <a:ln w="9525">
            <a:solidFill>
              <a:schemeClr val="tx2"/>
            </a:solidFill>
          </a:ln>
        </p:spPr>
      </p:pic>
      <p:sp>
        <p:nvSpPr>
          <p:cNvPr id="27" name="Rectangle 26"/>
          <p:cNvSpPr/>
          <p:nvPr/>
        </p:nvSpPr>
        <p:spPr>
          <a:xfrm>
            <a:off x="1169881" y="1233911"/>
            <a:ext cx="2074607"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Choice with consistency</a:t>
            </a:r>
          </a:p>
        </p:txBody>
      </p:sp>
      <p:pic>
        <p:nvPicPr>
          <p:cNvPr id="28" name="Picture 27"/>
          <p:cNvPicPr>
            <a:picLocks noChangeAspect="1"/>
          </p:cNvPicPr>
          <p:nvPr/>
        </p:nvPicPr>
        <p:blipFill>
          <a:blip r:embed="rId4"/>
          <a:stretch>
            <a:fillRect/>
          </a:stretch>
        </p:blipFill>
        <p:spPr>
          <a:xfrm>
            <a:off x="294388" y="1708185"/>
            <a:ext cx="794527" cy="627609"/>
          </a:xfrm>
          <a:prstGeom prst="rect">
            <a:avLst/>
          </a:prstGeom>
          <a:solidFill>
            <a:schemeClr val="accent5">
              <a:lumMod val="75000"/>
            </a:schemeClr>
          </a:solidFill>
          <a:ln w="9525">
            <a:solidFill>
              <a:schemeClr val="tx2"/>
            </a:solidFill>
          </a:ln>
        </p:spPr>
      </p:pic>
      <p:pic>
        <p:nvPicPr>
          <p:cNvPr id="29" name="Picture 28"/>
          <p:cNvPicPr>
            <a:picLocks noChangeAspect="1"/>
          </p:cNvPicPr>
          <p:nvPr/>
        </p:nvPicPr>
        <p:blipFill>
          <a:blip r:embed="rId5"/>
          <a:stretch>
            <a:fillRect/>
          </a:stretch>
        </p:blipFill>
        <p:spPr>
          <a:xfrm>
            <a:off x="294387" y="2394235"/>
            <a:ext cx="780974" cy="590201"/>
          </a:xfrm>
          <a:prstGeom prst="rect">
            <a:avLst/>
          </a:prstGeom>
          <a:solidFill>
            <a:schemeClr val="accent5">
              <a:lumMod val="75000"/>
            </a:schemeClr>
          </a:solidFill>
          <a:ln w="9525">
            <a:solidFill>
              <a:schemeClr val="tx2"/>
            </a:solidFill>
          </a:ln>
        </p:spPr>
      </p:pic>
      <p:pic>
        <p:nvPicPr>
          <p:cNvPr id="30" name="Picture 29"/>
          <p:cNvPicPr>
            <a:picLocks noChangeAspect="1"/>
          </p:cNvPicPr>
          <p:nvPr/>
        </p:nvPicPr>
        <p:blipFill>
          <a:blip r:embed="rId6"/>
          <a:stretch>
            <a:fillRect/>
          </a:stretch>
        </p:blipFill>
        <p:spPr>
          <a:xfrm>
            <a:off x="294386" y="3692798"/>
            <a:ext cx="789934" cy="653403"/>
          </a:xfrm>
          <a:prstGeom prst="rect">
            <a:avLst/>
          </a:prstGeom>
          <a:solidFill>
            <a:schemeClr val="accent5">
              <a:lumMod val="75000"/>
            </a:schemeClr>
          </a:solidFill>
          <a:ln>
            <a:solidFill>
              <a:schemeClr val="tx2"/>
            </a:solidFill>
          </a:ln>
        </p:spPr>
      </p:pic>
      <p:pic>
        <p:nvPicPr>
          <p:cNvPr id="31" name="Picture 30"/>
          <p:cNvPicPr>
            <a:picLocks noChangeAspect="1"/>
          </p:cNvPicPr>
          <p:nvPr/>
        </p:nvPicPr>
        <p:blipFill>
          <a:blip r:embed="rId7"/>
          <a:stretch>
            <a:fillRect/>
          </a:stretch>
        </p:blipFill>
        <p:spPr>
          <a:xfrm>
            <a:off x="294386" y="3042876"/>
            <a:ext cx="794526" cy="591482"/>
          </a:xfrm>
          <a:prstGeom prst="rect">
            <a:avLst/>
          </a:prstGeom>
          <a:solidFill>
            <a:schemeClr val="accent5">
              <a:lumMod val="75000"/>
            </a:schemeClr>
          </a:solidFill>
          <a:ln>
            <a:solidFill>
              <a:schemeClr val="tx2"/>
            </a:solidFill>
          </a:ln>
        </p:spPr>
      </p:pic>
      <p:sp>
        <p:nvSpPr>
          <p:cNvPr id="32" name="Rectangle 31"/>
          <p:cNvSpPr/>
          <p:nvPr/>
        </p:nvSpPr>
        <p:spPr>
          <a:xfrm>
            <a:off x="1169881" y="1896955"/>
            <a:ext cx="1616148"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Hybrid integration</a:t>
            </a:r>
          </a:p>
        </p:txBody>
      </p:sp>
      <p:sp>
        <p:nvSpPr>
          <p:cNvPr id="33" name="Rectangle 32"/>
          <p:cNvSpPr/>
          <p:nvPr/>
        </p:nvSpPr>
        <p:spPr>
          <a:xfrm>
            <a:off x="1169881" y="2564301"/>
            <a:ext cx="1779654"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DevOps productivity</a:t>
            </a:r>
          </a:p>
        </p:txBody>
      </p:sp>
      <p:sp>
        <p:nvSpPr>
          <p:cNvPr id="34" name="Rectangle 33"/>
          <p:cNvSpPr/>
          <p:nvPr/>
        </p:nvSpPr>
        <p:spPr>
          <a:xfrm>
            <a:off x="1169880" y="3894465"/>
            <a:ext cx="1680268" cy="292388"/>
          </a:xfrm>
          <a:prstGeom prst="rect">
            <a:avLst/>
          </a:prstGeom>
        </p:spPr>
        <p:txBody>
          <a:bodyPr wrap="none">
            <a:spAutoFit/>
          </a:bodyPr>
          <a:lstStyle/>
          <a:p>
            <a:pPr defTabSz="571478">
              <a:spcBef>
                <a:spcPts val="834"/>
              </a:spcBef>
            </a:pPr>
            <a:r>
              <a:rPr lang="en-US" sz="1300" b="1" dirty="0">
                <a:ea typeface="Helvetica Neue" charset="0"/>
                <a:cs typeface="Helvetica Neue" charset="0"/>
              </a:rPr>
              <a:t>Cognitive solutions</a:t>
            </a:r>
          </a:p>
        </p:txBody>
      </p:sp>
      <p:sp>
        <p:nvSpPr>
          <p:cNvPr id="35" name="Rectangle 34"/>
          <p:cNvSpPr/>
          <p:nvPr/>
        </p:nvSpPr>
        <p:spPr>
          <a:xfrm>
            <a:off x="1169880" y="3117403"/>
            <a:ext cx="2217887" cy="492443"/>
          </a:xfrm>
          <a:prstGeom prst="rect">
            <a:avLst/>
          </a:prstGeom>
        </p:spPr>
        <p:txBody>
          <a:bodyPr wrap="square">
            <a:spAutoFit/>
          </a:bodyPr>
          <a:lstStyle/>
          <a:p>
            <a:pPr defTabSz="571478">
              <a:spcBef>
                <a:spcPts val="834"/>
              </a:spcBef>
            </a:pPr>
            <a:r>
              <a:rPr lang="en-US" sz="1300" b="1" dirty="0">
                <a:ea typeface="Helvetica Neue" charset="0"/>
                <a:cs typeface="Helvetica Neue" charset="0"/>
              </a:rPr>
              <a:t>Powerful, accessible  data and analytics</a:t>
            </a:r>
          </a:p>
        </p:txBody>
      </p:sp>
      <p:sp>
        <p:nvSpPr>
          <p:cNvPr id="36" name="Rectangle 35"/>
          <p:cNvSpPr/>
          <p:nvPr/>
        </p:nvSpPr>
        <p:spPr>
          <a:xfrm>
            <a:off x="3381161" y="1068146"/>
            <a:ext cx="1571349" cy="2713911"/>
          </a:xfrm>
          <a:prstGeom prst="rect">
            <a:avLst/>
          </a:prstGeom>
          <a:solidFill>
            <a:schemeClr val="bg1"/>
          </a:solidFill>
          <a:ln w="3175">
            <a:solidFill>
              <a:schemeClr val="tx2"/>
            </a:solidFill>
          </a:ln>
        </p:spPr>
        <p:txBody>
          <a:bodyPr wrap="square" lIns="0" tIns="0" rIns="0" bIns="0" rtlCol="0" anchor="ctr">
            <a:noAutofit/>
          </a:bodyPr>
          <a:lstStyle/>
          <a:p>
            <a:pPr algn="ctr"/>
            <a:r>
              <a:rPr lang="en-US" sz="1200" dirty="0">
                <a:solidFill>
                  <a:srgbClr val="FFFFFF"/>
                </a:solidFill>
                <a:latin typeface="Arial" charset="0"/>
                <a:ea typeface="Arial" charset="0"/>
                <a:cs typeface="Arial" charset="0"/>
              </a:rPr>
              <a:t>Get started quickly with  choice of programming languages</a:t>
            </a:r>
          </a:p>
        </p:txBody>
      </p:sp>
      <p:sp>
        <p:nvSpPr>
          <p:cNvPr id="37" name="Rectangle 36"/>
          <p:cNvSpPr/>
          <p:nvPr/>
        </p:nvSpPr>
        <p:spPr>
          <a:xfrm>
            <a:off x="5332985" y="1068146"/>
            <a:ext cx="1571349" cy="2713911"/>
          </a:xfrm>
          <a:prstGeom prst="rect">
            <a:avLst/>
          </a:prstGeom>
          <a:solidFill>
            <a:schemeClr val="bg1"/>
          </a:solidFill>
          <a:ln w="3175">
            <a:solidFill>
              <a:schemeClr val="tx2"/>
            </a:solidFill>
          </a:ln>
        </p:spPr>
        <p:txBody>
          <a:bodyPr wrap="square" lIns="0" tIns="0" rIns="0" bIns="0" rtlCol="0" anchor="ctr">
            <a:noAutofit/>
          </a:bodyPr>
          <a:lstStyle/>
          <a:p>
            <a:pPr algn="ctr"/>
            <a:r>
              <a:rPr lang="en-US" sz="1200" dirty="0">
                <a:solidFill>
                  <a:srgbClr val="FFFFFF"/>
                </a:solidFill>
                <a:latin typeface="Arial" charset="0"/>
                <a:ea typeface="Arial" charset="0"/>
                <a:cs typeface="Arial" charset="0"/>
              </a:rPr>
              <a:t>Fast development cycle to develop, build, test to maximize team agility</a:t>
            </a:r>
          </a:p>
        </p:txBody>
      </p:sp>
      <p:sp>
        <p:nvSpPr>
          <p:cNvPr id="38" name="Rectangle 37"/>
          <p:cNvSpPr/>
          <p:nvPr/>
        </p:nvSpPr>
        <p:spPr>
          <a:xfrm>
            <a:off x="7250505" y="1068146"/>
            <a:ext cx="1571349" cy="2713911"/>
          </a:xfrm>
          <a:prstGeom prst="rect">
            <a:avLst/>
          </a:prstGeom>
          <a:solidFill>
            <a:schemeClr val="bg1"/>
          </a:solidFill>
          <a:ln w="3175">
            <a:solidFill>
              <a:schemeClr val="tx2"/>
            </a:solidFill>
          </a:ln>
        </p:spPr>
        <p:txBody>
          <a:bodyPr wrap="square" lIns="0" tIns="0" rIns="0" bIns="0" rtlCol="0" anchor="ctr">
            <a:noAutofit/>
          </a:bodyPr>
          <a:lstStyle/>
          <a:p>
            <a:pPr algn="ctr"/>
            <a:r>
              <a:rPr lang="en-US" sz="1200" dirty="0">
                <a:solidFill>
                  <a:srgbClr val="FFFFFF"/>
                </a:solidFill>
                <a:latin typeface="Arial" charset="0"/>
                <a:ea typeface="Arial" charset="0"/>
                <a:cs typeface="Arial" charset="0"/>
              </a:rPr>
              <a:t>Integrated DevOps experience that supports deployment to IBM Cloud Private</a:t>
            </a:r>
          </a:p>
        </p:txBody>
      </p:sp>
      <p:sp>
        <p:nvSpPr>
          <p:cNvPr id="48" name="Rectangle 47"/>
          <p:cNvSpPr/>
          <p:nvPr/>
        </p:nvSpPr>
        <p:spPr>
          <a:xfrm>
            <a:off x="3381161" y="3876040"/>
            <a:ext cx="5440693" cy="7057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IBM Plex Sans" charset="0"/>
                <a:ea typeface="IBM Plex Sans" charset="0"/>
                <a:cs typeface="IBM Plex Sans" charset="0"/>
              </a:rPr>
              <a:t>Seamless Experience</a:t>
            </a:r>
          </a:p>
          <a:p>
            <a:pPr algn="ctr"/>
            <a:r>
              <a:rPr lang="en-US" sz="1400" dirty="0">
                <a:solidFill>
                  <a:schemeClr val="tx2"/>
                </a:solidFill>
                <a:latin typeface="IBM Plex Sans" charset="0"/>
                <a:ea typeface="IBM Plex Sans" charset="0"/>
                <a:cs typeface="IBM Plex Sans" charset="0"/>
                <a:sym typeface="Helvetica Neue Light"/>
              </a:rPr>
              <a:t>Regardless of where your development experience started, you get a single, seamless experience.</a:t>
            </a:r>
            <a:r>
              <a:rPr lang="en-US" sz="1400" b="1" dirty="0">
                <a:solidFill>
                  <a:schemeClr val="tx2"/>
                </a:solidFill>
                <a:latin typeface="IBM Plex Sans" charset="0"/>
                <a:ea typeface="IBM Plex Sans" charset="0"/>
                <a:cs typeface="IBM Plex Sans" charset="0"/>
              </a:rPr>
              <a:t> </a:t>
            </a:r>
          </a:p>
        </p:txBody>
      </p:sp>
    </p:spTree>
    <p:extLst>
      <p:ext uri="{BB962C8B-B14F-4D97-AF65-F5344CB8AC3E}">
        <p14:creationId xmlns:p14="http://schemas.microsoft.com/office/powerpoint/2010/main" val="4092412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8</a:t>
            </a:fld>
            <a:endParaRPr lang="en-US"/>
          </a:p>
        </p:txBody>
      </p:sp>
      <p:sp>
        <p:nvSpPr>
          <p:cNvPr id="8" name="Rectangle 7">
            <a:extLst>
              <a:ext uri="{FF2B5EF4-FFF2-40B4-BE49-F238E27FC236}">
                <a16:creationId xmlns:a16="http://schemas.microsoft.com/office/drawing/2014/main" id="{842032A7-0FA5-45B4-8A12-F218BA3D4DB8}"/>
              </a:ext>
            </a:extLst>
          </p:cNvPr>
          <p:cNvSpPr>
            <a:spLocks/>
          </p:cNvSpPr>
          <p:nvPr/>
        </p:nvSpPr>
        <p:spPr bwMode="auto">
          <a:xfrm>
            <a:off x="3" y="763612"/>
            <a:ext cx="3033118" cy="3715103"/>
          </a:xfrm>
          <a:prstGeom prst="rect">
            <a:avLst/>
          </a:prstGeom>
          <a:solidFill>
            <a:schemeClr val="accent1"/>
          </a:solidFill>
          <a:ln>
            <a:noFill/>
          </a:ln>
          <a:effectLst/>
          <a:extLs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a:solidFill>
                <a:srgbClr val="16494F"/>
              </a:solidFill>
              <a:latin typeface="+mn-lt"/>
            </a:endParaRPr>
          </a:p>
        </p:txBody>
      </p:sp>
      <p:sp>
        <p:nvSpPr>
          <p:cNvPr id="9" name="Rectangle 8">
            <a:extLst>
              <a:ext uri="{FF2B5EF4-FFF2-40B4-BE49-F238E27FC236}">
                <a16:creationId xmlns:a16="http://schemas.microsoft.com/office/drawing/2014/main" id="{F2388397-DDF1-48D4-8557-7470111E51E6}"/>
              </a:ext>
            </a:extLst>
          </p:cNvPr>
          <p:cNvSpPr>
            <a:spLocks/>
          </p:cNvSpPr>
          <p:nvPr/>
        </p:nvSpPr>
        <p:spPr bwMode="auto">
          <a:xfrm>
            <a:off x="6113268" y="763611"/>
            <a:ext cx="3030733" cy="3729786"/>
          </a:xfrm>
          <a:prstGeom prst="rect">
            <a:avLst/>
          </a:prstGeom>
          <a:solidFill>
            <a:schemeClr val="accent1"/>
          </a:solidFill>
          <a:ln>
            <a:noFill/>
          </a:ln>
          <a:effectLst/>
          <a:extLs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a:solidFill>
                <a:srgbClr val="16494F"/>
              </a:solidFill>
              <a:latin typeface="+mn-lt"/>
            </a:endParaRPr>
          </a:p>
        </p:txBody>
      </p:sp>
      <p:sp>
        <p:nvSpPr>
          <p:cNvPr id="10" name="Rectangle 9">
            <a:extLst>
              <a:ext uri="{FF2B5EF4-FFF2-40B4-BE49-F238E27FC236}">
                <a16:creationId xmlns:a16="http://schemas.microsoft.com/office/drawing/2014/main" id="{F761F638-7CD9-4D6D-906D-6A2EEB1F0E53}"/>
              </a:ext>
            </a:extLst>
          </p:cNvPr>
          <p:cNvSpPr>
            <a:spLocks/>
          </p:cNvSpPr>
          <p:nvPr/>
        </p:nvSpPr>
        <p:spPr bwMode="auto">
          <a:xfrm>
            <a:off x="2951564" y="763611"/>
            <a:ext cx="3161705" cy="3729786"/>
          </a:xfrm>
          <a:prstGeom prst="rect">
            <a:avLst/>
          </a:prstGeom>
          <a:solidFill>
            <a:schemeClr val="bg1"/>
          </a:solidFill>
          <a:ln>
            <a:noFill/>
          </a:ln>
          <a:effectLst/>
          <a:extLs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a:solidFill>
                <a:prstClr val="white"/>
              </a:solidFill>
              <a:latin typeface="+mn-lt"/>
            </a:endParaRPr>
          </a:p>
        </p:txBody>
      </p:sp>
      <p:sp>
        <p:nvSpPr>
          <p:cNvPr id="14" name="Arrow: Left-Right 33">
            <a:extLst>
              <a:ext uri="{FF2B5EF4-FFF2-40B4-BE49-F238E27FC236}">
                <a16:creationId xmlns:a16="http://schemas.microsoft.com/office/drawing/2014/main" id="{726AB943-7B59-4F07-92EA-431E1EC9DAD0}"/>
              </a:ext>
            </a:extLst>
          </p:cNvPr>
          <p:cNvSpPr/>
          <p:nvPr/>
        </p:nvSpPr>
        <p:spPr bwMode="auto">
          <a:xfrm>
            <a:off x="501097" y="3484322"/>
            <a:ext cx="8062637" cy="738127"/>
          </a:xfrm>
          <a:prstGeom prst="leftRightArrow">
            <a:avLst>
              <a:gd name="adj1" fmla="val 70600"/>
              <a:gd name="adj2" fmla="val 74484"/>
            </a:avLst>
          </a:prstGeom>
          <a:solidFill>
            <a:schemeClr val="accent3"/>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2"/>
                </a:solidFill>
                <a:ea typeface="Arial" charset="0"/>
                <a:cs typeface="Arial" charset="0"/>
                <a:sym typeface="Helvetica" panose="020B0604020202020204" pitchFamily="34" charset="0"/>
              </a:rPr>
              <a:t>Microclimate provides a full cycle developer experience</a:t>
            </a:r>
            <a:endParaRPr kumimoji="1" lang="en-US" sz="1800" dirty="0">
              <a:solidFill>
                <a:schemeClr val="bg2"/>
              </a:solidFill>
              <a:ea typeface="Arial" charset="0"/>
              <a:cs typeface="Arial" charset="0"/>
            </a:endParaRPr>
          </a:p>
        </p:txBody>
      </p:sp>
      <p:sp>
        <p:nvSpPr>
          <p:cNvPr id="15" name="Rectangle 14">
            <a:extLst>
              <a:ext uri="{FF2B5EF4-FFF2-40B4-BE49-F238E27FC236}">
                <a16:creationId xmlns:a16="http://schemas.microsoft.com/office/drawing/2014/main" id="{0CF960AA-4A79-4E11-A264-7A025A2B621E}"/>
              </a:ext>
            </a:extLst>
          </p:cNvPr>
          <p:cNvSpPr>
            <a:spLocks/>
          </p:cNvSpPr>
          <p:nvPr/>
        </p:nvSpPr>
        <p:spPr bwMode="auto">
          <a:xfrm>
            <a:off x="3277781" y="1883917"/>
            <a:ext cx="2312789" cy="9814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2"/>
                </a:solidFill>
                <a:ea typeface="Helvetica Neue for IBM" charset="0"/>
                <a:cs typeface="Helvetica Neue for IBM" charset="0"/>
                <a:sym typeface="Helvetica Neue for IBM" charset="0"/>
              </a:rPr>
              <a:t>Modernize and optimize existing applications</a:t>
            </a:r>
          </a:p>
        </p:txBody>
      </p:sp>
      <p:sp>
        <p:nvSpPr>
          <p:cNvPr id="16" name="Rectangle 15">
            <a:extLst>
              <a:ext uri="{FF2B5EF4-FFF2-40B4-BE49-F238E27FC236}">
                <a16:creationId xmlns:a16="http://schemas.microsoft.com/office/drawing/2014/main" id="{7A340EEE-E580-4AE4-99D3-C3CC2C0344C9}"/>
              </a:ext>
            </a:extLst>
          </p:cNvPr>
          <p:cNvSpPr>
            <a:spLocks/>
          </p:cNvSpPr>
          <p:nvPr/>
        </p:nvSpPr>
        <p:spPr bwMode="auto">
          <a:xfrm>
            <a:off x="6492478" y="1882664"/>
            <a:ext cx="2533054" cy="11134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2"/>
                </a:solidFill>
                <a:ea typeface="Helvetica Neue for IBM" charset="0"/>
                <a:cs typeface="Helvetica Neue for IBM" charset="0"/>
                <a:sym typeface="Helvetica Neue for IBM" charset="0"/>
              </a:rPr>
              <a:t>Embrace new programming practices such as agile and </a:t>
            </a:r>
            <a:r>
              <a:rPr kumimoji="1" lang="en-US" altLang="en-US" sz="1800" dirty="0" err="1">
                <a:solidFill>
                  <a:schemeClr val="bg2"/>
                </a:solidFill>
                <a:ea typeface="Helvetica Neue for IBM" charset="0"/>
                <a:cs typeface="Helvetica Neue for IBM" charset="0"/>
                <a:sym typeface="Helvetica Neue for IBM" charset="0"/>
              </a:rPr>
              <a:t>devOps</a:t>
            </a:r>
            <a:endParaRPr kumimoji="1" lang="en-US" altLang="en-US" sz="1800" dirty="0">
              <a:solidFill>
                <a:schemeClr val="bg2"/>
              </a:solidFill>
              <a:ea typeface="Helvetica Neue for IBM" charset="0"/>
              <a:cs typeface="Helvetica Neue for IBM" charset="0"/>
              <a:sym typeface="Helvetica Neue for IBM" charset="0"/>
            </a:endParaRPr>
          </a:p>
        </p:txBody>
      </p:sp>
      <p:sp>
        <p:nvSpPr>
          <p:cNvPr id="17" name="Rectangle 8">
            <a:extLst>
              <a:ext uri="{FF2B5EF4-FFF2-40B4-BE49-F238E27FC236}">
                <a16:creationId xmlns:a16="http://schemas.microsoft.com/office/drawing/2014/main" id="{B62CFB7E-4CD0-4696-A96B-E5A9EBB50284}"/>
              </a:ext>
            </a:extLst>
          </p:cNvPr>
          <p:cNvSpPr>
            <a:spLocks/>
          </p:cNvSpPr>
          <p:nvPr/>
        </p:nvSpPr>
        <p:spPr bwMode="auto">
          <a:xfrm>
            <a:off x="408127" y="1883917"/>
            <a:ext cx="2135314" cy="9814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2"/>
                </a:solidFill>
                <a:ea typeface="Helvetica Neue for IBM" charset="0"/>
                <a:cs typeface="Helvetica Neue for IBM" charset="0"/>
                <a:sym typeface="Helvetica Neue for IBM" charset="0"/>
              </a:rPr>
              <a:t>Simplify the creation and deployment of microservices</a:t>
            </a:r>
          </a:p>
        </p:txBody>
      </p:sp>
      <p:sp>
        <p:nvSpPr>
          <p:cNvPr id="18" name="Title 1"/>
          <p:cNvSpPr>
            <a:spLocks noGrp="1"/>
          </p:cNvSpPr>
          <p:nvPr>
            <p:ph type="title"/>
          </p:nvPr>
        </p:nvSpPr>
        <p:spPr>
          <a:xfrm>
            <a:off x="228600" y="209688"/>
            <a:ext cx="6400800" cy="640080"/>
          </a:xfrm>
        </p:spPr>
        <p:txBody>
          <a:bodyPr/>
          <a:lstStyle/>
          <a:p>
            <a:r>
              <a:rPr lang="en-US" dirty="0"/>
              <a:t>Key use cases </a:t>
            </a:r>
          </a:p>
        </p:txBody>
      </p:sp>
      <p:sp>
        <p:nvSpPr>
          <p:cNvPr id="2" name="Rounded Rectangle 1"/>
          <p:cNvSpPr/>
          <p:nvPr/>
        </p:nvSpPr>
        <p:spPr>
          <a:xfrm>
            <a:off x="962815" y="1011712"/>
            <a:ext cx="937538" cy="707300"/>
          </a:xfrm>
          <a:prstGeom prst="roundRect">
            <a:avLst/>
          </a:prstGeom>
          <a:solidFill>
            <a:schemeClr val="accent3"/>
          </a:solidFill>
        </p:spPr>
        <p:txBody>
          <a:bodyPr wrap="square" lIns="0" tIns="0" rIns="0" bIns="0" rtlCol="0" anchor="ctr">
            <a:noAutofit/>
          </a:bodyPr>
          <a:lstStyle/>
          <a:p>
            <a:pPr algn="ctr"/>
            <a:r>
              <a:rPr lang="en-US" sz="3200" b="1">
                <a:solidFill>
                  <a:srgbClr val="FFFFFF"/>
                </a:solidFill>
                <a:cs typeface="Arial"/>
              </a:rPr>
              <a:t>1</a:t>
            </a:r>
            <a:endParaRPr lang="en-US" sz="3200" b="1" dirty="0" err="1">
              <a:solidFill>
                <a:srgbClr val="FFFFFF"/>
              </a:solidFill>
              <a:cs typeface="Arial"/>
            </a:endParaRPr>
          </a:p>
        </p:txBody>
      </p:sp>
      <p:sp>
        <p:nvSpPr>
          <p:cNvPr id="19" name="Rounded Rectangle 18"/>
          <p:cNvSpPr/>
          <p:nvPr/>
        </p:nvSpPr>
        <p:spPr>
          <a:xfrm>
            <a:off x="4035518" y="986661"/>
            <a:ext cx="937538" cy="707300"/>
          </a:xfrm>
          <a:prstGeom prst="roundRect">
            <a:avLst/>
          </a:prstGeom>
          <a:solidFill>
            <a:schemeClr val="accent3"/>
          </a:solidFill>
        </p:spPr>
        <p:txBody>
          <a:bodyPr wrap="square" lIns="0" tIns="0" rIns="0" bIns="0" rtlCol="0" anchor="ctr">
            <a:noAutofit/>
          </a:bodyPr>
          <a:lstStyle/>
          <a:p>
            <a:pPr algn="ctr"/>
            <a:r>
              <a:rPr lang="en-US" sz="3200" b="1">
                <a:solidFill>
                  <a:srgbClr val="FFFFFF"/>
                </a:solidFill>
                <a:cs typeface="Arial"/>
              </a:rPr>
              <a:t>2</a:t>
            </a:r>
            <a:endParaRPr lang="en-US" sz="3200" b="1" dirty="0">
              <a:solidFill>
                <a:srgbClr val="FFFFFF"/>
              </a:solidFill>
              <a:cs typeface="Arial"/>
            </a:endParaRPr>
          </a:p>
        </p:txBody>
      </p:sp>
      <p:sp>
        <p:nvSpPr>
          <p:cNvPr id="20" name="Rounded Rectangle 19"/>
          <p:cNvSpPr/>
          <p:nvPr/>
        </p:nvSpPr>
        <p:spPr>
          <a:xfrm>
            <a:off x="7246036" y="984292"/>
            <a:ext cx="937538" cy="707300"/>
          </a:xfrm>
          <a:prstGeom prst="roundRect">
            <a:avLst/>
          </a:prstGeom>
          <a:solidFill>
            <a:schemeClr val="accent3"/>
          </a:solidFill>
        </p:spPr>
        <p:txBody>
          <a:bodyPr wrap="square" lIns="0" tIns="0" rIns="0" bIns="0" rtlCol="0" anchor="ctr">
            <a:noAutofit/>
          </a:bodyPr>
          <a:lstStyle/>
          <a:p>
            <a:pPr algn="ctr"/>
            <a:r>
              <a:rPr lang="en-US" sz="3200" b="1" dirty="0">
                <a:solidFill>
                  <a:srgbClr val="FFFFFF"/>
                </a:solidFill>
                <a:cs typeface="Arial"/>
              </a:rPr>
              <a:t>3</a:t>
            </a:r>
          </a:p>
        </p:txBody>
      </p:sp>
      <p:sp>
        <p:nvSpPr>
          <p:cNvPr id="22" name="Footer Placeholder 3">
            <a:extLst>
              <a:ext uri="{FF2B5EF4-FFF2-40B4-BE49-F238E27FC236}">
                <a16:creationId xmlns:a16="http://schemas.microsoft.com/office/drawing/2014/main" id="{09EC0F81-32B7-9449-BC64-3090C27A2512}"/>
              </a:ext>
            </a:extLst>
          </p:cNvPr>
          <p:cNvSpPr txBox="1">
            <a:spLocks/>
          </p:cNvSpPr>
          <p:nvPr/>
        </p:nvSpPr>
        <p:spPr>
          <a:xfrm>
            <a:off x="153866" y="4984387"/>
            <a:ext cx="4800600" cy="102870"/>
          </a:xfrm>
          <a:prstGeom prst="rect">
            <a:avLst/>
          </a:prstGeom>
        </p:spPr>
        <p:txBody>
          <a:bodyPr vert="horz" lIns="0" tIns="0" rIns="0" bIns="0" rtlCol="0" anchor="ctr"/>
          <a:lstStyle>
            <a:defPPr>
              <a:defRPr lang="en-US"/>
            </a:defPPr>
            <a:lvl1pPr marL="0" algn="r" defTabSz="914400" rtl="0" eaLnBrk="1" latinLnBrk="0" hangingPunct="1">
              <a:defRPr sz="800" kern="1200" baseline="0">
                <a:solidFill>
                  <a:schemeClr val="tx1"/>
                </a:solidFill>
                <a:latin typeface="+mn-lt"/>
                <a:ea typeface="Arial" charset="0"/>
                <a:cs typeface="Arial"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sz="600">
                <a:solidFill>
                  <a:srgbClr val="000000"/>
                </a:solidFill>
              </a:rPr>
              <a:t>IBM Cloud / © 2018 IBM Corporation</a:t>
            </a:r>
            <a:endParaRPr lang="en-US" sz="600" dirty="0">
              <a:solidFill>
                <a:srgbClr val="000000"/>
              </a:solidFill>
            </a:endParaRPr>
          </a:p>
        </p:txBody>
      </p:sp>
    </p:spTree>
    <p:extLst>
      <p:ext uri="{BB962C8B-B14F-4D97-AF65-F5344CB8AC3E}">
        <p14:creationId xmlns:p14="http://schemas.microsoft.com/office/powerpoint/2010/main" val="369516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a:xfrm>
            <a:off x="6858938" y="2839657"/>
            <a:ext cx="2288040" cy="2303844"/>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Docker, Kubernetes</a:t>
            </a:r>
          </a:p>
          <a:p>
            <a:endParaRPr lang="en-US" sz="1200" dirty="0"/>
          </a:p>
        </p:txBody>
      </p:sp>
      <p:sp>
        <p:nvSpPr>
          <p:cNvPr id="5" name="Content Placeholder 4"/>
          <p:cNvSpPr>
            <a:spLocks noGrp="1"/>
          </p:cNvSpPr>
          <p:nvPr>
            <p:ph sz="quarter" idx="16"/>
          </p:nvPr>
        </p:nvSpPr>
        <p:spPr>
          <a:xfrm>
            <a:off x="2286867" y="2839656"/>
            <a:ext cx="2288040" cy="2303844"/>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Git, </a:t>
            </a:r>
            <a:r>
              <a:rPr lang="en-US" sz="1200" dirty="0" err="1"/>
              <a:t>Github</a:t>
            </a:r>
            <a:r>
              <a:rPr lang="en-US" sz="1200" dirty="0"/>
              <a:t>, </a:t>
            </a:r>
            <a:r>
              <a:rPr lang="en-US" sz="1200" dirty="0" err="1"/>
              <a:t>Gitlab</a:t>
            </a:r>
            <a:endParaRPr lang="en-US" sz="1200" dirty="0"/>
          </a:p>
          <a:p>
            <a:pPr marL="109728" indent="-109728">
              <a:buFont typeface="Arial" charset="0"/>
              <a:buChar char="•"/>
            </a:pPr>
            <a:r>
              <a:rPr lang="en-US" sz="1200" dirty="0"/>
              <a:t>Jenkins</a:t>
            </a:r>
          </a:p>
          <a:p>
            <a:pPr marL="109728" indent="-109728">
              <a:buFont typeface="Arial" charset="0"/>
              <a:buChar char="•"/>
            </a:pPr>
            <a:r>
              <a:rPr lang="en-US" sz="1200" dirty="0"/>
              <a:t>Docker</a:t>
            </a:r>
          </a:p>
        </p:txBody>
      </p:sp>
      <p:sp>
        <p:nvSpPr>
          <p:cNvPr id="6" name="Content Placeholder 5"/>
          <p:cNvSpPr>
            <a:spLocks noGrp="1"/>
          </p:cNvSpPr>
          <p:nvPr>
            <p:ph sz="quarter" idx="17"/>
          </p:nvPr>
        </p:nvSpPr>
        <p:spPr>
          <a:xfrm>
            <a:off x="4572941" y="2839657"/>
            <a:ext cx="2288037" cy="2303844"/>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Continuous Integration</a:t>
            </a:r>
          </a:p>
          <a:p>
            <a:pPr marL="109728" indent="-109728">
              <a:buFont typeface="Arial" charset="0"/>
              <a:buChar char="•"/>
            </a:pPr>
            <a:r>
              <a:rPr lang="en-US" sz="1200" dirty="0"/>
              <a:t>Continuous Build</a:t>
            </a:r>
          </a:p>
          <a:p>
            <a:pPr marL="109728" indent="-109728">
              <a:buFont typeface="Arial" charset="0"/>
              <a:buChar char="•"/>
            </a:pPr>
            <a:r>
              <a:rPr lang="en-US" sz="1200" dirty="0"/>
              <a:t>Continuous Deploy</a:t>
            </a:r>
          </a:p>
          <a:p>
            <a:pPr marL="109728" indent="-109728">
              <a:buFont typeface="Arial" charset="0"/>
              <a:buChar char="•"/>
            </a:pPr>
            <a:r>
              <a:rPr lang="en-US" sz="1200" dirty="0"/>
              <a:t>Agile Dev Models</a:t>
            </a:r>
          </a:p>
        </p:txBody>
      </p:sp>
      <p:sp>
        <p:nvSpPr>
          <p:cNvPr id="7" name="Content Placeholder 6"/>
          <p:cNvSpPr>
            <a:spLocks noGrp="1"/>
          </p:cNvSpPr>
          <p:nvPr>
            <p:ph sz="quarter" idx="18"/>
          </p:nvPr>
        </p:nvSpPr>
        <p:spPr>
          <a:xfrm>
            <a:off x="944" y="2839657"/>
            <a:ext cx="2288040" cy="2303160"/>
          </a:xfrm>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Architectural patterns (Microservices)</a:t>
            </a:r>
          </a:p>
          <a:p>
            <a:pPr marL="109728" indent="-109728">
              <a:buFont typeface="Arial" charset="0"/>
              <a:buChar char="•"/>
            </a:pPr>
            <a:r>
              <a:rPr lang="en-US" sz="1200" dirty="0"/>
              <a:t>Frameworks (Java </a:t>
            </a:r>
            <a:r>
              <a:rPr lang="en-US" sz="1200" dirty="0" err="1"/>
              <a:t>MicroProfile</a:t>
            </a:r>
            <a:r>
              <a:rPr lang="en-US" sz="1200" dirty="0"/>
              <a:t>, Spring, ..)</a:t>
            </a:r>
          </a:p>
          <a:p>
            <a:pPr marL="109728" indent="-109728">
              <a:buFont typeface="Arial" charset="0"/>
              <a:buChar char="•"/>
            </a:pPr>
            <a:r>
              <a:rPr lang="en-US" sz="1200" dirty="0"/>
              <a:t>Node.js, Swift</a:t>
            </a:r>
          </a:p>
        </p:txBody>
      </p:sp>
      <p:sp>
        <p:nvSpPr>
          <p:cNvPr id="2" name="Slide Number Placeholder 1"/>
          <p:cNvSpPr>
            <a:spLocks noGrp="1"/>
          </p:cNvSpPr>
          <p:nvPr>
            <p:ph type="sldNum" sz="quarter" idx="10"/>
          </p:nvPr>
        </p:nvSpPr>
        <p:spPr>
          <a:xfrm>
            <a:off x="6835415" y="4820379"/>
            <a:ext cx="2059231" cy="137677"/>
          </a:xfrm>
        </p:spPr>
        <p:txBody>
          <a:bodyPr/>
          <a:lstStyle/>
          <a:p>
            <a:fld id="{D0BE6F14-FF48-0F4F-A8AA-2E3F25371E4A}" type="slidenum">
              <a:rPr lang="en-US" smtClean="0"/>
              <a:pPr/>
              <a:t>9</a:t>
            </a:fld>
            <a:endParaRPr lang="en-US"/>
          </a:p>
        </p:txBody>
      </p:sp>
      <p:sp>
        <p:nvSpPr>
          <p:cNvPr id="8" name="Title 7"/>
          <p:cNvSpPr>
            <a:spLocks noGrp="1"/>
          </p:cNvSpPr>
          <p:nvPr>
            <p:ph type="title"/>
          </p:nvPr>
        </p:nvSpPr>
        <p:spPr>
          <a:xfrm>
            <a:off x="-8134" y="298038"/>
            <a:ext cx="6135124" cy="1554480"/>
          </a:xfrm>
          <a:solidFill>
            <a:schemeClr val="tx2"/>
          </a:solidFill>
        </p:spPr>
        <p:txBody>
          <a:bodyPr/>
          <a:lstStyle/>
          <a:p>
            <a:r>
              <a:rPr lang="en-US" sz="3600" dirty="0"/>
              <a:t> </a:t>
            </a:r>
          </a:p>
        </p:txBody>
      </p:sp>
      <p:grpSp>
        <p:nvGrpSpPr>
          <p:cNvPr id="18" name="Group 17"/>
          <p:cNvGrpSpPr/>
          <p:nvPr/>
        </p:nvGrpSpPr>
        <p:grpSpPr>
          <a:xfrm>
            <a:off x="944" y="1550657"/>
            <a:ext cx="2288034" cy="1325880"/>
            <a:chOff x="0" y="1571361"/>
            <a:chExt cx="2286000" cy="1279524"/>
          </a:xfrm>
        </p:grpSpPr>
        <p:sp>
          <p:nvSpPr>
            <p:cNvPr id="13" name="Content Placeholder 6"/>
            <p:cNvSpPr txBox="1">
              <a:spLocks/>
            </p:cNvSpPr>
            <p:nvPr/>
          </p:nvSpPr>
          <p:spPr>
            <a:xfrm>
              <a:off x="0" y="1571361"/>
              <a:ext cx="2286000" cy="1279524"/>
            </a:xfrm>
            <a:prstGeom prst="rect">
              <a:avLst/>
            </a:prstGeom>
            <a:solidFill>
              <a:schemeClr val="bg1"/>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New Technologies</a:t>
              </a:r>
            </a:p>
          </p:txBody>
        </p:sp>
        <p:pic>
          <p:nvPicPr>
            <p:cNvPr id="14" name="Picture 13"/>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566733" y="1974372"/>
              <a:ext cx="883955" cy="602942"/>
            </a:xfrm>
            <a:prstGeom prst="rect">
              <a:avLst/>
            </a:prstGeom>
          </p:spPr>
        </p:pic>
      </p:grpSp>
      <p:grpSp>
        <p:nvGrpSpPr>
          <p:cNvPr id="19" name="Group 18"/>
          <p:cNvGrpSpPr/>
          <p:nvPr/>
        </p:nvGrpSpPr>
        <p:grpSpPr>
          <a:xfrm>
            <a:off x="2286909" y="1550657"/>
            <a:ext cx="2288034" cy="1325880"/>
            <a:chOff x="2285983" y="1769036"/>
            <a:chExt cx="2286000" cy="1279524"/>
          </a:xfrm>
        </p:grpSpPr>
        <p:sp>
          <p:nvSpPr>
            <p:cNvPr id="11" name="Content Placeholder 4"/>
            <p:cNvSpPr txBox="1">
              <a:spLocks/>
            </p:cNvSpPr>
            <p:nvPr/>
          </p:nvSpPr>
          <p:spPr>
            <a:xfrm>
              <a:off x="2285983" y="1769036"/>
              <a:ext cx="2286000" cy="1279524"/>
            </a:xfrm>
            <a:prstGeom prst="rect">
              <a:avLst/>
            </a:prstGeom>
            <a:solidFill>
              <a:schemeClr val="accent3"/>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New Tools</a:t>
              </a:r>
            </a:p>
          </p:txBody>
        </p:sp>
        <p:pic>
          <p:nvPicPr>
            <p:cNvPr id="15" name="Picture 1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58182" y="1930400"/>
              <a:ext cx="692483" cy="768443"/>
            </a:xfrm>
            <a:prstGeom prst="rect">
              <a:avLst/>
            </a:prstGeom>
          </p:spPr>
        </p:pic>
      </p:grpSp>
      <p:grpSp>
        <p:nvGrpSpPr>
          <p:cNvPr id="20" name="Group 19"/>
          <p:cNvGrpSpPr/>
          <p:nvPr/>
        </p:nvGrpSpPr>
        <p:grpSpPr>
          <a:xfrm>
            <a:off x="4572928" y="1550657"/>
            <a:ext cx="2288031" cy="1325880"/>
            <a:chOff x="4572001" y="1769036"/>
            <a:chExt cx="2285997" cy="1279524"/>
          </a:xfrm>
        </p:grpSpPr>
        <p:sp>
          <p:nvSpPr>
            <p:cNvPr id="12" name="Content Placeholder 5"/>
            <p:cNvSpPr txBox="1">
              <a:spLocks/>
            </p:cNvSpPr>
            <p:nvPr/>
          </p:nvSpPr>
          <p:spPr>
            <a:xfrm>
              <a:off x="4572001" y="1769036"/>
              <a:ext cx="2285997" cy="1279524"/>
            </a:xfrm>
            <a:prstGeom prst="rect">
              <a:avLst/>
            </a:prstGeom>
            <a:solidFill>
              <a:schemeClr val="accent2"/>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New Processes</a:t>
              </a:r>
            </a:p>
          </p:txBody>
        </p:sp>
        <p:pic>
          <p:nvPicPr>
            <p:cNvPr id="16" name="Picture 15"/>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5305316" y="1974372"/>
              <a:ext cx="819365" cy="602942"/>
            </a:xfrm>
            <a:prstGeom prst="rect">
              <a:avLst/>
            </a:prstGeom>
          </p:spPr>
        </p:pic>
      </p:grpSp>
      <p:grpSp>
        <p:nvGrpSpPr>
          <p:cNvPr id="21" name="Group 20"/>
          <p:cNvGrpSpPr/>
          <p:nvPr/>
        </p:nvGrpSpPr>
        <p:grpSpPr>
          <a:xfrm>
            <a:off x="6858851" y="1550657"/>
            <a:ext cx="2288034" cy="1325880"/>
            <a:chOff x="6857966" y="1769036"/>
            <a:chExt cx="2286000" cy="1279524"/>
          </a:xfrm>
        </p:grpSpPr>
        <p:sp>
          <p:nvSpPr>
            <p:cNvPr id="10" name="Content Placeholder 3"/>
            <p:cNvSpPr txBox="1">
              <a:spLocks/>
            </p:cNvSpPr>
            <p:nvPr/>
          </p:nvSpPr>
          <p:spPr>
            <a:xfrm>
              <a:off x="6857966" y="1769036"/>
              <a:ext cx="2286000" cy="1279524"/>
            </a:xfrm>
            <a:prstGeom prst="rect">
              <a:avLst/>
            </a:prstGeom>
            <a:solidFill>
              <a:schemeClr val="accent1"/>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Adopt Cloud</a:t>
              </a:r>
            </a:p>
          </p:txBody>
        </p:sp>
        <p:pic>
          <p:nvPicPr>
            <p:cNvPr id="17" name="Picture 16"/>
            <p:cNvPicPr>
              <a:picLocks noChangeAspect="1"/>
            </p:cNvPicPr>
            <p:nvPr/>
          </p:nvPicPr>
          <p:blipFill rotWithShape="1">
            <a:blip r:embed="rId8" cstate="hq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a:xfrm>
              <a:off x="7556211" y="1978009"/>
              <a:ext cx="731250" cy="602924"/>
            </a:xfrm>
            <a:prstGeom prst="rect">
              <a:avLst/>
            </a:prstGeom>
          </p:spPr>
        </p:pic>
      </p:grpSp>
      <p:sp>
        <p:nvSpPr>
          <p:cNvPr id="3" name="Rectangle 2"/>
          <p:cNvSpPr/>
          <p:nvPr/>
        </p:nvSpPr>
        <p:spPr>
          <a:xfrm>
            <a:off x="160405" y="253674"/>
            <a:ext cx="8734241" cy="954107"/>
          </a:xfrm>
          <a:prstGeom prst="rect">
            <a:avLst/>
          </a:prstGeom>
        </p:spPr>
        <p:txBody>
          <a:bodyPr wrap="square">
            <a:spAutoFit/>
          </a:bodyPr>
          <a:lstStyle/>
          <a:p>
            <a:r>
              <a:rPr lang="en-US" sz="2800" dirty="0"/>
              <a:t>Microclimate supports your entry point for transformation:</a:t>
            </a:r>
          </a:p>
        </p:txBody>
      </p:sp>
      <p:sp>
        <p:nvSpPr>
          <p:cNvPr id="22" name="Arrow: Left-Right 33">
            <a:extLst>
              <a:ext uri="{FF2B5EF4-FFF2-40B4-BE49-F238E27FC236}">
                <a16:creationId xmlns:a16="http://schemas.microsoft.com/office/drawing/2014/main" id="{D72610A4-533A-499D-BDF3-9C2F764D5036}"/>
              </a:ext>
            </a:extLst>
          </p:cNvPr>
          <p:cNvSpPr/>
          <p:nvPr/>
        </p:nvSpPr>
        <p:spPr bwMode="auto">
          <a:xfrm>
            <a:off x="568181" y="4587368"/>
            <a:ext cx="8062637" cy="555449"/>
          </a:xfrm>
          <a:prstGeom prst="leftRightArrow">
            <a:avLst>
              <a:gd name="adj1" fmla="val 70600"/>
              <a:gd name="adj2" fmla="val 74484"/>
            </a:avLst>
          </a:prstGeom>
          <a:solidFill>
            <a:schemeClr val="accent3"/>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2"/>
                </a:solidFill>
                <a:ea typeface="Arial" charset="0"/>
                <a:cs typeface="Arial" charset="0"/>
                <a:sym typeface="Helvetica" panose="020B0604020202020204" pitchFamily="34" charset="0"/>
              </a:rPr>
              <a:t>Culture</a:t>
            </a:r>
            <a:endParaRPr kumimoji="1" lang="en-US" sz="1800" dirty="0">
              <a:solidFill>
                <a:schemeClr val="bg2"/>
              </a:solidFill>
              <a:ea typeface="Arial" charset="0"/>
              <a:cs typeface="Arial" charset="0"/>
            </a:endParaRPr>
          </a:p>
        </p:txBody>
      </p:sp>
    </p:spTree>
    <p:extLst>
      <p:ext uri="{BB962C8B-B14F-4D97-AF65-F5344CB8AC3E}">
        <p14:creationId xmlns:p14="http://schemas.microsoft.com/office/powerpoint/2010/main" val="7745931"/>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IBM_Master_Presentation_2017_V01_Plex_Embed</Template>
  <TotalTime>23332</TotalTime>
  <Words>2091</Words>
  <Application>Microsoft Office PowerPoint</Application>
  <PresentationFormat>On-screen Show (16:9)</PresentationFormat>
  <Paragraphs>312</Paragraphs>
  <Slides>23</Slides>
  <Notes>21</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23</vt:i4>
      </vt:variant>
    </vt:vector>
  </HeadingPairs>
  <TitlesOfParts>
    <vt:vector size="41" baseType="lpstr">
      <vt:lpstr>Arial</vt:lpstr>
      <vt:lpstr>Calibri</vt:lpstr>
      <vt:lpstr>Calibri Light</vt:lpstr>
      <vt:lpstr>Helvetica</vt:lpstr>
      <vt:lpstr>Helvetica Light</vt:lpstr>
      <vt:lpstr>Helvetica Neue</vt:lpstr>
      <vt:lpstr>Helvetica Neue for IBM</vt:lpstr>
      <vt:lpstr>Helvetica Neue Light</vt:lpstr>
      <vt:lpstr>Helvetica Neue Medium</vt:lpstr>
      <vt:lpstr>HelvNeue Light for IBM</vt:lpstr>
      <vt:lpstr>IBM Plex Sans</vt:lpstr>
      <vt:lpstr>IBM Plex Sans Regular</vt:lpstr>
      <vt:lpstr>blk_background_2017</vt:lpstr>
      <vt:lpstr>dk_blu_background_2017</vt:lpstr>
      <vt:lpstr>gry_background_2017</vt:lpstr>
      <vt:lpstr>wht_background_2017</vt:lpstr>
      <vt:lpstr>1_dk_blu_background_2017</vt:lpstr>
      <vt:lpstr>1_gry_background_2017</vt:lpstr>
      <vt:lpstr>Microclimate Overview and Strategy      End to end development platform for developing, building, testing and deploying code</vt:lpstr>
      <vt:lpstr>Please note</vt:lpstr>
      <vt:lpstr>The cloud has evolved as the technology for transformation</vt:lpstr>
      <vt:lpstr>Multi-cloud is the key to organizational agility</vt:lpstr>
      <vt:lpstr>https://microclimate-dev2ops.github.io/</vt:lpstr>
      <vt:lpstr>PowerPoint Presentation</vt:lpstr>
      <vt:lpstr>Microclimate - an end to end development platform to develop, build, test and deploy code</vt:lpstr>
      <vt:lpstr>Key use cases </vt:lpstr>
      <vt:lpstr> </vt:lpstr>
      <vt:lpstr>Built with open standards, to support developer choice</vt:lpstr>
      <vt:lpstr>Solution Overview</vt:lpstr>
      <vt:lpstr>Microclimate scope</vt:lpstr>
      <vt:lpstr>PowerPoint Presentation</vt:lpstr>
      <vt:lpstr>Language Server Protocols</vt:lpstr>
      <vt:lpstr>PowerPoint Presentation</vt:lpstr>
      <vt:lpstr>Microclimate – Part of the Solution to Accelerate Modernization</vt:lpstr>
      <vt:lpstr>Microclimate – Get started</vt:lpstr>
      <vt:lpstr>Why Microclimate? It’s a differentiating experience</vt:lpstr>
      <vt:lpstr>References and Resources </vt:lpstr>
      <vt:lpstr>Digital Assets</vt:lpstr>
      <vt:lpstr>Notices and disclaimers</vt:lpstr>
      <vt:lpstr>Notices and disclaimers continued </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Matthew Calkins</dc:creator>
  <cp:lastModifiedBy>ANITA Rass Wan</cp:lastModifiedBy>
  <cp:revision>193</cp:revision>
  <cp:lastPrinted>2018-04-26T14:50:15Z</cp:lastPrinted>
  <dcterms:created xsi:type="dcterms:W3CDTF">2017-11-21T16:03:58Z</dcterms:created>
  <dcterms:modified xsi:type="dcterms:W3CDTF">2018-04-26T15:57:48Z</dcterms:modified>
</cp:coreProperties>
</file>